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300" r:id="rId3"/>
    <p:sldId id="338" r:id="rId4"/>
    <p:sldId id="303" r:id="rId5"/>
    <p:sldId id="306" r:id="rId6"/>
    <p:sldId id="266" r:id="rId7"/>
    <p:sldId id="349" r:id="rId8"/>
    <p:sldId id="369" r:id="rId9"/>
    <p:sldId id="351" r:id="rId10"/>
    <p:sldId id="374" r:id="rId11"/>
    <p:sldId id="316" r:id="rId12"/>
    <p:sldId id="370" r:id="rId13"/>
    <p:sldId id="371" r:id="rId14"/>
    <p:sldId id="373" r:id="rId15"/>
    <p:sldId id="372" r:id="rId16"/>
    <p:sldId id="378" r:id="rId17"/>
    <p:sldId id="379" r:id="rId18"/>
    <p:sldId id="380" r:id="rId19"/>
    <p:sldId id="381" r:id="rId20"/>
    <p:sldId id="358" r:id="rId21"/>
    <p:sldId id="365" r:id="rId22"/>
    <p:sldId id="375" r:id="rId23"/>
    <p:sldId id="277" r:id="rId24"/>
    <p:sldId id="364" r:id="rId25"/>
    <p:sldId id="392" r:id="rId26"/>
    <p:sldId id="393" r:id="rId27"/>
    <p:sldId id="394" r:id="rId28"/>
    <p:sldId id="384" r:id="rId29"/>
    <p:sldId id="386" r:id="rId30"/>
    <p:sldId id="387" r:id="rId31"/>
    <p:sldId id="388" r:id="rId32"/>
    <p:sldId id="389" r:id="rId33"/>
    <p:sldId id="390" r:id="rId34"/>
    <p:sldId id="391" r:id="rId35"/>
    <p:sldId id="274" r:id="rId36"/>
    <p:sldId id="360" r:id="rId37"/>
    <p:sldId id="361" r:id="rId38"/>
    <p:sldId id="366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114D-E4B1-64D4-0FFD-4226AA0D2704}" name="Rutrough, Abby" initials="AR" userId="S::Abby.Rutrough@ttu.edu::6e00212d-177f-49a6-aa7c-e79f0f9130b7" providerId="AD"/>
  <p188:author id="{7EC1CCB4-8464-8341-3705-5B23913C1BE9}" name="Sophie Lockwood" initials="SL" userId="S::slockwood@UCHICAGO.EDU::68eaf9c7-fdce-4273-b8e4-914a0e118e7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F91"/>
    <a:srgbClr val="AED9E6"/>
    <a:srgbClr val="C5C8CC"/>
    <a:srgbClr val="C1E1FE"/>
    <a:srgbClr val="0171C0"/>
    <a:srgbClr val="100F00"/>
    <a:srgbClr val="174F86"/>
    <a:srgbClr val="FFEF16"/>
    <a:srgbClr val="39BB75"/>
    <a:srgbClr val="365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16FC3-38A8-BC4D-8811-5D3521B7ACBA}" v="157" dt="2025-05-21T10:47:56.25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7"/>
    <p:restoredTop sz="96170"/>
  </p:normalViewPr>
  <p:slideViewPr>
    <p:cSldViewPr snapToGrid="0" snapToObjects="1">
      <p:cViewPr varScale="1">
        <p:scale>
          <a:sx n="42" d="100"/>
          <a:sy n="42" d="100"/>
        </p:scale>
        <p:origin x="1784" y="32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2ED69-026F-CBCC-0FEB-AA1055FDA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7EEB5-46E6-114A-B54F-EB0F0BDB3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B0F74-3982-EE1D-22CB-291C1A2D4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2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1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B8026-2A22-B993-DFAA-356176B9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10990-46D7-F04F-ECA4-6721C925C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4391E-EB23-9D5E-CACA-96868D495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9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B322B-8300-DDC3-6D57-CCAE9CD6D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3CB83-BF91-0F6D-D57D-0AF35018B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133096-9B2B-6C2D-220C-989EAD344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Red-fronted lemur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10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6199-187F-F440-CCF4-66CB6B1E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F22F31-A9BB-9B36-C489-8281DA942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D90DA-9339-883B-A8BE-E9E2E7127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Red-Bellied lemur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07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5EA4-59F2-9437-661B-C4B4665D2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A4B72-D551-F9D6-BC17-81C4F32032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6EEF1F-28CB-33AE-F1F3-3ADC741BC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Red-fronted lemur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9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C388-C6B5-0F85-D330-B65489755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2A2580-6EBB-A4F6-3DDD-084851601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728F8-A817-A869-3415-F270ABAB4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Red-fronted lemur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18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AB047-0445-D3C5-0651-B24008EB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A4D3C-92B3-D4B7-384F-58AE2D1E4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A303A-FF23-84AC-B17D-46C75DD66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Red-fronted lemur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7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2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Title Text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B92F-DFF4-62E7-060B-6617C6AA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8A99-674F-1F93-A52B-2A5656A6B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07CDD-5DFB-4140-0068-0AF347C5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216BB-02DD-4969-A6FB-1E5197B3D2C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841E6-EC75-3F81-01D8-57411987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CC8AC-BB30-8595-666B-3B363AE3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00484" y="9251950"/>
            <a:ext cx="391133" cy="379591"/>
          </a:xfrm>
        </p:spPr>
        <p:txBody>
          <a:bodyPr/>
          <a:lstStyle/>
          <a:p>
            <a:fld id="{E8813429-25FF-499A-BBE6-5E0A79A39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 made with plants">
            <a:extLst>
              <a:ext uri="{FF2B5EF4-FFF2-40B4-BE49-F238E27FC236}">
                <a16:creationId xmlns:a16="http://schemas.microsoft.com/office/drawing/2014/main" id="{5AE38A8D-52E1-E9B2-3EA5-2D510BC6A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b="63"/>
          <a:stretch>
            <a:fillRect/>
          </a:stretch>
        </p:blipFill>
        <p:spPr>
          <a:xfrm>
            <a:off x="0" y="-1"/>
            <a:ext cx="13004800" cy="8286751"/>
          </a:xfrm>
          <a:prstGeom prst="rect">
            <a:avLst/>
          </a:prstGeom>
        </p:spPr>
      </p:pic>
      <p:sp>
        <p:nvSpPr>
          <p:cNvPr id="127" name="Introduction to spatial data analysis"/>
          <p:cNvSpPr txBox="1">
            <a:spLocks noGrp="1"/>
          </p:cNvSpPr>
          <p:nvPr>
            <p:ph type="title" idx="4294967295"/>
          </p:nvPr>
        </p:nvSpPr>
        <p:spPr>
          <a:xfrm>
            <a:off x="952500" y="5952364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dirty="0"/>
              <a:t>Introduction to spatial analysis </a:t>
            </a:r>
            <a:r>
              <a:rPr lang="en-US" dirty="0"/>
              <a:t>and visualization</a:t>
            </a:r>
            <a:endParaRPr dirty="0"/>
          </a:p>
        </p:txBody>
      </p:sp>
      <p:sp>
        <p:nvSpPr>
          <p:cNvPr id="613" name="Materials from Amy Wesolowski and Ben Rice"/>
          <p:cNvSpPr txBox="1">
            <a:spLocks noGrp="1"/>
          </p:cNvSpPr>
          <p:nvPr>
            <p:ph type="body" sz="quarter" idx="4294967295"/>
          </p:nvPr>
        </p:nvSpPr>
        <p:spPr>
          <a:xfrm>
            <a:off x="7652278" y="8819661"/>
            <a:ext cx="5232400" cy="1130301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</a:lstStyle>
          <a:p>
            <a:r>
              <a:rPr lang="en-US" dirty="0"/>
              <a:t>Adapted</a:t>
            </a:r>
            <a:r>
              <a:rPr dirty="0"/>
              <a:t> from</a:t>
            </a:r>
            <a:r>
              <a:rPr lang="en-US" dirty="0"/>
              <a:t> materials by:</a:t>
            </a:r>
            <a:r>
              <a:rPr dirty="0"/>
              <a:t> </a:t>
            </a:r>
            <a:endParaRPr lang="en-US" dirty="0"/>
          </a:p>
          <a:p>
            <a:r>
              <a:rPr dirty="0"/>
              <a:t>Amy Wesolowski </a:t>
            </a:r>
            <a:r>
              <a:rPr lang="en-US" dirty="0"/>
              <a:t>, Johns Hopkins University</a:t>
            </a:r>
          </a:p>
          <a:p>
            <a:r>
              <a:rPr dirty="0"/>
              <a:t> Ben Rice</a:t>
            </a:r>
            <a:r>
              <a:rPr lang="en-US" dirty="0"/>
              <a:t>, Princeton University</a:t>
            </a:r>
          </a:p>
        </p:txBody>
      </p:sp>
      <p:sp>
        <p:nvSpPr>
          <p:cNvPr id="2" name="Materials from Amy Wesolowski and Ben Rice">
            <a:extLst>
              <a:ext uri="{FF2B5EF4-FFF2-40B4-BE49-F238E27FC236}">
                <a16:creationId xmlns:a16="http://schemas.microsoft.com/office/drawing/2014/main" id="{C0E2EAFD-DCF8-9FDB-3383-D2D6D3D29AA2}"/>
              </a:ext>
            </a:extLst>
          </p:cNvPr>
          <p:cNvSpPr txBox="1">
            <a:spLocks/>
          </p:cNvSpPr>
          <p:nvPr/>
        </p:nvSpPr>
        <p:spPr>
          <a:xfrm>
            <a:off x="383540" y="8475222"/>
            <a:ext cx="3844882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Abby Rutrough</a:t>
            </a:r>
          </a:p>
          <a:p>
            <a:pPr hangingPunct="1"/>
            <a:r>
              <a:rPr lang="en-US" dirty="0"/>
              <a:t>Texas Tech University</a:t>
            </a:r>
          </a:p>
          <a:p>
            <a:pPr hangingPunct="1"/>
            <a:r>
              <a:rPr lang="en-US" dirty="0"/>
              <a:t>E2M2 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8D45-87E8-93DA-E1D6-B5EF3832C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0986-8955-A375-C358-861A35AE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69" y="636472"/>
            <a:ext cx="11216640" cy="1413934"/>
          </a:xfrm>
        </p:spPr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4DFE-AE76-51B6-675D-132F3760A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93" y="2469056"/>
            <a:ext cx="12506426" cy="6648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5C8CC"/>
                </a:solidFill>
              </a:rPr>
              <a:t>Understand when to use spatial analysis</a:t>
            </a:r>
            <a:br>
              <a:rPr lang="en-US" dirty="0"/>
            </a:br>
            <a:r>
              <a:rPr lang="fr-FR" dirty="0">
                <a:solidFill>
                  <a:srgbClr val="C1E1FE"/>
                </a:solidFill>
              </a:rPr>
              <a:t>Comprendre quand utiliser l’analyse spatiale</a:t>
            </a:r>
          </a:p>
          <a:p>
            <a:r>
              <a:rPr lang="en-US" dirty="0">
                <a:solidFill>
                  <a:srgbClr val="100F00"/>
                </a:solidFill>
              </a:rPr>
              <a:t>Gain familiarity with different types of statistical approaches in spatial analysis</a:t>
            </a:r>
            <a:br>
              <a:rPr lang="en-US" dirty="0">
                <a:solidFill>
                  <a:srgbClr val="100F00"/>
                </a:solidFill>
              </a:rPr>
            </a:br>
            <a:r>
              <a:rPr lang="fr-FR" dirty="0">
                <a:solidFill>
                  <a:srgbClr val="0171C0"/>
                </a:solidFill>
              </a:rPr>
              <a:t>Se familiariser avec les divers types d’approches statistiques utilisés dans l’analyse spatiale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Identify different types of spatial data and programs</a:t>
            </a:r>
            <a:br>
              <a:rPr lang="en-US" dirty="0"/>
            </a:b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Identifier les différents types de données spatiales et de programmes</a:t>
            </a:r>
          </a:p>
        </p:txBody>
      </p:sp>
    </p:spTree>
    <p:extLst>
      <p:ext uri="{BB962C8B-B14F-4D97-AF65-F5344CB8AC3E}">
        <p14:creationId xmlns:p14="http://schemas.microsoft.com/office/powerpoint/2010/main" val="174999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F0FE-A95E-13A5-83F5-4B82FD039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xploratory Data Analysis">
            <a:extLst>
              <a:ext uri="{FF2B5EF4-FFF2-40B4-BE49-F238E27FC236}">
                <a16:creationId xmlns:a16="http://schemas.microsoft.com/office/drawing/2014/main" id="{5A960B0E-0706-DC65-0C9E-D3E3D749440B}"/>
              </a:ext>
            </a:extLst>
          </p:cNvPr>
          <p:cNvSpPr/>
          <p:nvPr/>
        </p:nvSpPr>
        <p:spPr>
          <a:xfrm>
            <a:off x="1217341" y="981299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Exploratory Data Analysis</a:t>
            </a:r>
          </a:p>
        </p:txBody>
      </p:sp>
      <p:sp>
        <p:nvSpPr>
          <p:cNvPr id="7" name="Better describe or…">
            <a:extLst>
              <a:ext uri="{FF2B5EF4-FFF2-40B4-BE49-F238E27FC236}">
                <a16:creationId xmlns:a16="http://schemas.microsoft.com/office/drawing/2014/main" id="{82D9114D-60E8-B66F-5426-47B4656ED8F7}"/>
              </a:ext>
            </a:extLst>
          </p:cNvPr>
          <p:cNvSpPr/>
          <p:nvPr/>
        </p:nvSpPr>
        <p:spPr>
          <a:xfrm>
            <a:off x="7033941" y="981299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Better describe or </a:t>
            </a:r>
          </a:p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visualize a system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EEE344E3-2A02-77F2-94FA-EB8EAEB025B3}"/>
              </a:ext>
            </a:extLst>
          </p:cNvPr>
          <p:cNvSpPr/>
          <p:nvPr/>
        </p:nvSpPr>
        <p:spPr>
          <a:xfrm>
            <a:off x="5857269" y="1738048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74C45C-09F6-9EA4-F090-0B2AEB21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69" y="4646612"/>
            <a:ext cx="6162040" cy="43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42CB6B-6EBD-7AF3-2A70-DE906BFC6046}"/>
              </a:ext>
            </a:extLst>
          </p:cNvPr>
          <p:cNvSpPr txBox="1">
            <a:spLocks/>
          </p:cNvSpPr>
          <p:nvPr/>
        </p:nvSpPr>
        <p:spPr>
          <a:xfrm>
            <a:off x="8920509" y="8367599"/>
            <a:ext cx="3364392" cy="188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fr-FR" sz="2000" dirty="0" err="1">
                <a:solidFill>
                  <a:schemeClr val="tx1"/>
                </a:solidFill>
              </a:rPr>
              <a:t>Mandimbihasina</a:t>
            </a:r>
            <a:r>
              <a:rPr lang="fr-FR" sz="2000" dirty="0">
                <a:solidFill>
                  <a:schemeClr val="tx1"/>
                </a:solidFill>
              </a:rPr>
              <a:t> et al., 2018</a:t>
            </a:r>
          </a:p>
        </p:txBody>
      </p:sp>
      <p:sp>
        <p:nvSpPr>
          <p:cNvPr id="10" name="Where are Ploughsare tortoises more common?”">
            <a:extLst>
              <a:ext uri="{FF2B5EF4-FFF2-40B4-BE49-F238E27FC236}">
                <a16:creationId xmlns:a16="http://schemas.microsoft.com/office/drawing/2014/main" id="{FA86C022-0441-1542-05D4-3A1E3589FED1}"/>
              </a:ext>
            </a:extLst>
          </p:cNvPr>
          <p:cNvSpPr/>
          <p:nvPr/>
        </p:nvSpPr>
        <p:spPr>
          <a:xfrm>
            <a:off x="5644598" y="4089036"/>
            <a:ext cx="3377364" cy="844088"/>
          </a:xfrm>
          <a:prstGeom prst="roundRect">
            <a:avLst>
              <a:gd name="adj" fmla="val 22569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Where are Ploughs</a:t>
            </a:r>
            <a:r>
              <a:rPr lang="en-US" dirty="0"/>
              <a:t>h</a:t>
            </a:r>
            <a:r>
              <a:rPr dirty="0"/>
              <a:t>are tortoises more common?</a:t>
            </a:r>
          </a:p>
        </p:txBody>
      </p:sp>
      <p:pic>
        <p:nvPicPr>
          <p:cNvPr id="1026" name="Picture 2" descr="Angonoka tortoise - Wikipedia">
            <a:extLst>
              <a:ext uri="{FF2B5EF4-FFF2-40B4-BE49-F238E27FC236}">
                <a16:creationId xmlns:a16="http://schemas.microsoft.com/office/drawing/2014/main" id="{EF656AA5-C919-FC26-6D9F-D64FA3EEE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69" y="4933487"/>
            <a:ext cx="1518623" cy="148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35F633-F92A-059F-4CF6-7EADB185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3801938"/>
            <a:ext cx="11099800" cy="508806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Simple maps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Cartes simples</a:t>
            </a:r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No statistical analysis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Aucune</a:t>
            </a:r>
            <a:r>
              <a:rPr lang="en-US" sz="2400" dirty="0"/>
              <a:t> </a:t>
            </a:r>
            <a:r>
              <a:rPr lang="en-US" sz="2400" dirty="0" err="1"/>
              <a:t>analyse</a:t>
            </a:r>
            <a:r>
              <a:rPr lang="en-US" sz="2400" dirty="0"/>
              <a:t> </a:t>
            </a:r>
            <a:r>
              <a:rPr lang="en-US" sz="2400" dirty="0" err="1"/>
              <a:t>statistique</a:t>
            </a:r>
            <a:endParaRPr lang="en-US" sz="24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>
              <a:highlight>
                <a:srgbClr val="FFFF00"/>
              </a:highlight>
            </a:endParaRPr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12" name="Exploratory Data Analysis">
            <a:extLst>
              <a:ext uri="{FF2B5EF4-FFF2-40B4-BE49-F238E27FC236}">
                <a16:creationId xmlns:a16="http://schemas.microsoft.com/office/drawing/2014/main" id="{BF4DC857-7D8C-45A5-859E-AD3BC6F773A2}"/>
              </a:ext>
            </a:extLst>
          </p:cNvPr>
          <p:cNvSpPr/>
          <p:nvPr/>
        </p:nvSpPr>
        <p:spPr>
          <a:xfrm>
            <a:off x="1217341" y="2509652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Analyse</a:t>
            </a:r>
            <a:r>
              <a:rPr lang="en-US" sz="2400" b="0" dirty="0"/>
              <a:t> </a:t>
            </a:r>
            <a:r>
              <a:rPr lang="en-US" sz="2400" b="0" dirty="0" err="1"/>
              <a:t>exploratoire</a:t>
            </a:r>
            <a:r>
              <a:rPr lang="en-US" sz="2400" b="0" dirty="0"/>
              <a:t> des données</a:t>
            </a:r>
            <a:endParaRPr sz="2400" b="0" dirty="0"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6B3784D-45AD-8222-20EE-0BE8594852F3}"/>
              </a:ext>
            </a:extLst>
          </p:cNvPr>
          <p:cNvSpPr/>
          <p:nvPr/>
        </p:nvSpPr>
        <p:spPr>
          <a:xfrm>
            <a:off x="5857269" y="3266401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" name="Exploratory Data Analysis">
            <a:extLst>
              <a:ext uri="{FF2B5EF4-FFF2-40B4-BE49-F238E27FC236}">
                <a16:creationId xmlns:a16="http://schemas.microsoft.com/office/drawing/2014/main" id="{1CDC199B-3725-25E8-434F-91E64DE2C1F2}"/>
              </a:ext>
            </a:extLst>
          </p:cNvPr>
          <p:cNvSpPr/>
          <p:nvPr/>
        </p:nvSpPr>
        <p:spPr>
          <a:xfrm>
            <a:off x="7033941" y="2509652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Mieux</a:t>
            </a:r>
            <a:r>
              <a:rPr lang="en-US" sz="2400" b="0" dirty="0"/>
              <a:t> </a:t>
            </a:r>
            <a:r>
              <a:rPr lang="en-US" sz="2400" b="0" dirty="0" err="1"/>
              <a:t>décrire</a:t>
            </a:r>
            <a:r>
              <a:rPr lang="en-US" sz="2400" b="0" dirty="0"/>
              <a:t> </a:t>
            </a:r>
            <a:r>
              <a:rPr lang="en-US" sz="2400" b="0" dirty="0" err="1"/>
              <a:t>ou</a:t>
            </a:r>
            <a:r>
              <a:rPr lang="en-US" sz="2400" b="0" dirty="0"/>
              <a:t> </a:t>
            </a:r>
            <a:r>
              <a:rPr lang="en-US" sz="2400" b="0" dirty="0" err="1"/>
              <a:t>visualiser</a:t>
            </a:r>
            <a:r>
              <a:rPr lang="en-US" sz="2400" b="0" dirty="0"/>
              <a:t> un </a:t>
            </a:r>
            <a:r>
              <a:rPr lang="en-US" sz="2400" b="0" dirty="0" err="1"/>
              <a:t>système</a:t>
            </a:r>
            <a:r>
              <a:rPr lang="en-US" sz="2400" b="0" dirty="0"/>
              <a:t> 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7139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17862-AFC2-0E2B-6B03-A2BFDFB0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B7A8888-0C19-130F-608A-200C77C5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55" y="3801938"/>
            <a:ext cx="6277386" cy="508806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3500" b="1" dirty="0"/>
              <a:t>Spatial Point Pattern Analysis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Analyse</a:t>
            </a:r>
            <a:r>
              <a:rPr lang="en-US" sz="2600" dirty="0"/>
              <a:t> des structures </a:t>
            </a:r>
            <a:r>
              <a:rPr lang="en-US" sz="2600" dirty="0" err="1"/>
              <a:t>ponctuelles</a:t>
            </a:r>
            <a:r>
              <a:rPr lang="en-US" sz="2600" dirty="0"/>
              <a:t> </a:t>
            </a:r>
            <a:r>
              <a:rPr lang="en-US" sz="2600" dirty="0" err="1"/>
              <a:t>spatiales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Quantify spatial patterns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Quantifier les motifs </a:t>
            </a:r>
            <a:r>
              <a:rPr lang="en-US" sz="2600" dirty="0" err="1"/>
              <a:t>spatiaux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Common statistics: Ripley’s K, Kernel density estimator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Statistiques</a:t>
            </a:r>
            <a:r>
              <a:rPr lang="en-US" sz="2600" dirty="0"/>
              <a:t> </a:t>
            </a:r>
            <a:r>
              <a:rPr lang="en-US" sz="2600" dirty="0" err="1"/>
              <a:t>courantes</a:t>
            </a:r>
            <a:r>
              <a:rPr lang="en-US" sz="2600" dirty="0"/>
              <a:t> : </a:t>
            </a:r>
            <a:r>
              <a:rPr lang="en-US" sz="2600" dirty="0" err="1"/>
              <a:t>fonction</a:t>
            </a:r>
            <a:r>
              <a:rPr lang="en-US" sz="2600" dirty="0"/>
              <a:t> K de Ripley, </a:t>
            </a:r>
            <a:r>
              <a:rPr lang="en-US" sz="2600" dirty="0" err="1"/>
              <a:t>estimateur</a:t>
            </a:r>
            <a:r>
              <a:rPr lang="en-US" sz="2600" dirty="0"/>
              <a:t> de </a:t>
            </a:r>
            <a:r>
              <a:rPr lang="en-US" sz="2600" dirty="0" err="1"/>
              <a:t>densité</a:t>
            </a:r>
            <a:r>
              <a:rPr lang="en-US" sz="2600" dirty="0"/>
              <a:t> à noyau</a:t>
            </a:r>
            <a:endParaRPr lang="en-US" sz="3200" b="1" dirty="0"/>
          </a:p>
          <a:p>
            <a:pPr lvl="1">
              <a:spcBef>
                <a:spcPts val="0"/>
              </a:spcBef>
            </a:pPr>
            <a:endParaRPr lang="en-US" sz="3200" b="1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2" name="Exploratory Data Analysis">
            <a:extLst>
              <a:ext uri="{FF2B5EF4-FFF2-40B4-BE49-F238E27FC236}">
                <a16:creationId xmlns:a16="http://schemas.microsoft.com/office/drawing/2014/main" id="{39A141E7-8683-F06A-250E-8AF028DA8D5E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Statistics</a:t>
            </a:r>
          </a:p>
        </p:txBody>
      </p:sp>
      <p:sp>
        <p:nvSpPr>
          <p:cNvPr id="3" name="Better describe or…">
            <a:extLst>
              <a:ext uri="{FF2B5EF4-FFF2-40B4-BE49-F238E27FC236}">
                <a16:creationId xmlns:a16="http://schemas.microsoft.com/office/drawing/2014/main" id="{F209700C-F7F3-0D31-C010-04876DF698E2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Testing relationships between spatial variables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45E96FE-3262-41AA-73B3-0473ACB6D948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" name="Exploratory Data Analysis">
            <a:extLst>
              <a:ext uri="{FF2B5EF4-FFF2-40B4-BE49-F238E27FC236}">
                <a16:creationId xmlns:a16="http://schemas.microsoft.com/office/drawing/2014/main" id="{D1CC172B-BBCB-6457-E5E4-F2628B6DF4FB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Statistiques</a:t>
            </a:r>
            <a:r>
              <a:rPr lang="en-US" sz="2400" b="0" dirty="0"/>
              <a:t>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4A608DBC-6670-4324-95BB-DE11D7F73F34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" name="Exploratory Data Analysis">
            <a:extLst>
              <a:ext uri="{FF2B5EF4-FFF2-40B4-BE49-F238E27FC236}">
                <a16:creationId xmlns:a16="http://schemas.microsoft.com/office/drawing/2014/main" id="{649F0AF8-76CC-CD9C-4E51-1841825B83FE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A3F4BD-9EA3-3443-C9E1-ECAA7F98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86" y="3774172"/>
            <a:ext cx="6047714" cy="56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3F9C2-1311-EB71-E23D-3460ABEE6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9B68CE7-A864-FEE9-A98B-318CE6F8F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55" y="3801938"/>
            <a:ext cx="6277386" cy="508806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3500" b="1" dirty="0"/>
              <a:t>Spatial Point Pattern Analysis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Analyse</a:t>
            </a:r>
            <a:r>
              <a:rPr lang="en-US" sz="2600" dirty="0"/>
              <a:t> des structures </a:t>
            </a:r>
            <a:r>
              <a:rPr lang="en-US" sz="2600" dirty="0" err="1"/>
              <a:t>ponctuelles</a:t>
            </a:r>
            <a:r>
              <a:rPr lang="en-US" sz="2600" dirty="0"/>
              <a:t> </a:t>
            </a:r>
            <a:r>
              <a:rPr lang="en-US" sz="2600" dirty="0" err="1"/>
              <a:t>spatiales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Quantify spatial patterns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Quantifier les motifs </a:t>
            </a:r>
            <a:r>
              <a:rPr lang="en-US" sz="2600" dirty="0" err="1"/>
              <a:t>spatiaux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Common statistics: Ripley’s K, Kernel density estimator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Statistiques</a:t>
            </a:r>
            <a:r>
              <a:rPr lang="en-US" sz="2600" dirty="0"/>
              <a:t> </a:t>
            </a:r>
            <a:r>
              <a:rPr lang="en-US" sz="2600" dirty="0" err="1"/>
              <a:t>courantes</a:t>
            </a:r>
            <a:r>
              <a:rPr lang="en-US" sz="2600" dirty="0"/>
              <a:t> : </a:t>
            </a:r>
            <a:r>
              <a:rPr lang="en-US" sz="2600" dirty="0" err="1"/>
              <a:t>fonction</a:t>
            </a:r>
            <a:r>
              <a:rPr lang="en-US" sz="2600" dirty="0"/>
              <a:t> K de Ripley, </a:t>
            </a:r>
            <a:r>
              <a:rPr lang="en-US" sz="2600" dirty="0" err="1"/>
              <a:t>estimateur</a:t>
            </a:r>
            <a:r>
              <a:rPr lang="en-US" sz="2600" dirty="0"/>
              <a:t> de </a:t>
            </a:r>
            <a:r>
              <a:rPr lang="en-US" sz="2600" dirty="0" err="1"/>
              <a:t>densité</a:t>
            </a:r>
            <a:r>
              <a:rPr lang="en-US" sz="2600" dirty="0"/>
              <a:t> à noyau</a:t>
            </a:r>
            <a:endParaRPr lang="en-US" sz="3200" b="1" dirty="0"/>
          </a:p>
          <a:p>
            <a:pPr lvl="1">
              <a:spcBef>
                <a:spcPts val="0"/>
              </a:spcBef>
            </a:pPr>
            <a:endParaRPr lang="en-US" sz="3200" b="1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2" name="Exploratory Data Analysis">
            <a:extLst>
              <a:ext uri="{FF2B5EF4-FFF2-40B4-BE49-F238E27FC236}">
                <a16:creationId xmlns:a16="http://schemas.microsoft.com/office/drawing/2014/main" id="{17D79231-62B3-FC58-E60B-0C1BCA65279D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Statistics</a:t>
            </a:r>
          </a:p>
        </p:txBody>
      </p:sp>
      <p:sp>
        <p:nvSpPr>
          <p:cNvPr id="3" name="Better describe or…">
            <a:extLst>
              <a:ext uri="{FF2B5EF4-FFF2-40B4-BE49-F238E27FC236}">
                <a16:creationId xmlns:a16="http://schemas.microsoft.com/office/drawing/2014/main" id="{92D2A8C8-512D-781C-1707-8CB2A32ED129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Testing relationships between spatial variables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F53F584B-E0EA-16F9-058D-5A2F8D273B7E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" name="Exploratory Data Analysis">
            <a:extLst>
              <a:ext uri="{FF2B5EF4-FFF2-40B4-BE49-F238E27FC236}">
                <a16:creationId xmlns:a16="http://schemas.microsoft.com/office/drawing/2014/main" id="{D55FFB11-016A-E410-DB73-A9B3CD169FBD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Statistiques</a:t>
            </a:r>
            <a:r>
              <a:rPr lang="en-US" sz="2400" b="0" dirty="0"/>
              <a:t>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883E6A9-0EF0-2676-2A76-1687CBAF9DEF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" name="Exploratory Data Analysis">
            <a:extLst>
              <a:ext uri="{FF2B5EF4-FFF2-40B4-BE49-F238E27FC236}">
                <a16:creationId xmlns:a16="http://schemas.microsoft.com/office/drawing/2014/main" id="{9A60CD17-CA73-907E-CC2E-8E46ED07BADE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E5E84-B6DD-944D-4539-887E745EE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87" y="3774173"/>
            <a:ext cx="6047713" cy="56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9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DF681C-9BEE-E8E1-ACC8-1B3B1938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loratory Data Analysis">
            <a:extLst>
              <a:ext uri="{FF2B5EF4-FFF2-40B4-BE49-F238E27FC236}">
                <a16:creationId xmlns:a16="http://schemas.microsoft.com/office/drawing/2014/main" id="{A4AEAD86-6926-E669-104C-F3A066EDBFD2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Statistics</a:t>
            </a:r>
          </a:p>
        </p:txBody>
      </p:sp>
      <p:sp>
        <p:nvSpPr>
          <p:cNvPr id="3" name="Better describe or…">
            <a:extLst>
              <a:ext uri="{FF2B5EF4-FFF2-40B4-BE49-F238E27FC236}">
                <a16:creationId xmlns:a16="http://schemas.microsoft.com/office/drawing/2014/main" id="{9C393A9B-CE5A-7F47-2307-C030C881A488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Testing relationships between spatial variables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8F366BD6-6AC7-4E1F-ED04-0B61E2218398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" name="Exploratory Data Analysis">
            <a:extLst>
              <a:ext uri="{FF2B5EF4-FFF2-40B4-BE49-F238E27FC236}">
                <a16:creationId xmlns:a16="http://schemas.microsoft.com/office/drawing/2014/main" id="{6758865B-85F8-D537-90C5-A9D075E367D1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Statistiques</a:t>
            </a:r>
            <a:r>
              <a:rPr lang="en-US" sz="2400" b="0" dirty="0"/>
              <a:t>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B1E5DB3C-57C6-6855-B23F-0B5D254C48C2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" name="Exploratory Data Analysis">
            <a:extLst>
              <a:ext uri="{FF2B5EF4-FFF2-40B4-BE49-F238E27FC236}">
                <a16:creationId xmlns:a16="http://schemas.microsoft.com/office/drawing/2014/main" id="{A7EA396B-6040-A047-CBBC-FE66C105F074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667CB3-ECAC-6BD9-7358-AC638E01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9" y="3421510"/>
            <a:ext cx="5700090" cy="5224138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DB255E-DC6A-DCE8-71FB-5CEC87B8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55" y="3801938"/>
            <a:ext cx="6277386" cy="508806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</a:pPr>
            <a:r>
              <a:rPr lang="en-US" sz="3500" b="1" dirty="0"/>
              <a:t>Spatial Point Pattern Analysis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Analyse</a:t>
            </a:r>
            <a:r>
              <a:rPr lang="en-US" sz="2600" dirty="0"/>
              <a:t> des structures </a:t>
            </a:r>
            <a:r>
              <a:rPr lang="en-US" sz="2600" dirty="0" err="1"/>
              <a:t>ponctuelles</a:t>
            </a:r>
            <a:r>
              <a:rPr lang="en-US" sz="2600" dirty="0"/>
              <a:t> </a:t>
            </a:r>
            <a:r>
              <a:rPr lang="en-US" sz="2600" dirty="0" err="1"/>
              <a:t>spatiales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Quantify spatial patterns</a:t>
            </a:r>
          </a:p>
          <a:p>
            <a:pPr lvl="1">
              <a:spcBef>
                <a:spcPts val="0"/>
              </a:spcBef>
            </a:pPr>
            <a:r>
              <a:rPr lang="en-US" sz="2600" dirty="0"/>
              <a:t>Quantifier les motifs </a:t>
            </a:r>
            <a:r>
              <a:rPr lang="en-US" sz="2600" dirty="0" err="1"/>
              <a:t>spatiaux</a:t>
            </a:r>
            <a:endParaRPr lang="en-US" sz="2600" dirty="0"/>
          </a:p>
          <a:p>
            <a:pPr marL="444500" lvl="1" indent="0">
              <a:spcBef>
                <a:spcPts val="0"/>
              </a:spcBef>
              <a:buNone/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500" b="1" dirty="0"/>
              <a:t>Common statistics: Ripley’s K, Kernel density estimator</a:t>
            </a:r>
          </a:p>
          <a:p>
            <a:pPr lvl="1">
              <a:spcBef>
                <a:spcPts val="0"/>
              </a:spcBef>
            </a:pPr>
            <a:r>
              <a:rPr lang="en-US" sz="2600" dirty="0" err="1"/>
              <a:t>Statistiques</a:t>
            </a:r>
            <a:r>
              <a:rPr lang="en-US" sz="2600" dirty="0"/>
              <a:t> </a:t>
            </a:r>
            <a:r>
              <a:rPr lang="en-US" sz="2600" dirty="0" err="1"/>
              <a:t>courantes</a:t>
            </a:r>
            <a:r>
              <a:rPr lang="en-US" sz="2600" dirty="0"/>
              <a:t> : </a:t>
            </a:r>
            <a:r>
              <a:rPr lang="en-US" sz="2600" dirty="0" err="1"/>
              <a:t>fonction</a:t>
            </a:r>
            <a:r>
              <a:rPr lang="en-US" sz="2600" dirty="0"/>
              <a:t> K de Ripley, </a:t>
            </a:r>
            <a:r>
              <a:rPr lang="en-US" sz="2600" dirty="0" err="1"/>
              <a:t>estimateur</a:t>
            </a:r>
            <a:r>
              <a:rPr lang="en-US" sz="2600" dirty="0"/>
              <a:t> de </a:t>
            </a:r>
            <a:r>
              <a:rPr lang="en-US" sz="2600" dirty="0" err="1"/>
              <a:t>densité</a:t>
            </a:r>
            <a:r>
              <a:rPr lang="en-US" sz="2600" dirty="0"/>
              <a:t> à noyau</a:t>
            </a:r>
            <a:endParaRPr lang="en-US" sz="3200" b="1" dirty="0"/>
          </a:p>
          <a:p>
            <a:pPr lvl="1">
              <a:spcBef>
                <a:spcPts val="0"/>
              </a:spcBef>
            </a:pPr>
            <a:endParaRPr lang="en-US" sz="3200" b="1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F87AE-FCA0-0E9E-046C-1664C39E66DF}"/>
              </a:ext>
            </a:extLst>
          </p:cNvPr>
          <p:cNvSpPr txBox="1"/>
          <p:nvPr/>
        </p:nvSpPr>
        <p:spPr>
          <a:xfrm rot="18832561">
            <a:off x="10642406" y="5135540"/>
            <a:ext cx="97943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Expected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49299-A9AD-0EE2-9B90-065A7CD70F65}"/>
              </a:ext>
            </a:extLst>
          </p:cNvPr>
          <p:cNvSpPr txBox="1"/>
          <p:nvPr/>
        </p:nvSpPr>
        <p:spPr>
          <a:xfrm>
            <a:off x="9525642" y="8076466"/>
            <a:ext cx="1141338" cy="34881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1600" dirty="0"/>
              <a:t>t (distance)</a:t>
            </a:r>
          </a:p>
        </p:txBody>
      </p:sp>
    </p:spTree>
    <p:extLst>
      <p:ext uri="{BB962C8B-B14F-4D97-AF65-F5344CB8AC3E}">
        <p14:creationId xmlns:p14="http://schemas.microsoft.com/office/powerpoint/2010/main" val="19828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61AE-2E43-6434-C6F2-38EB8C7A7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B35D76-C273-EC67-E249-3229156B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6" t="8287" r="36205" b="8315"/>
          <a:stretch>
            <a:fillRect/>
          </a:stretch>
        </p:blipFill>
        <p:spPr>
          <a:xfrm>
            <a:off x="7086145" y="3252372"/>
            <a:ext cx="2890097" cy="565566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CE608A2-5B28-D486-1D27-362848D8F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3801938"/>
            <a:ext cx="5549900" cy="508806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Use extracted spatial values </a:t>
            </a:r>
            <a:r>
              <a:rPr lang="en-US" sz="3200" b="1" dirty="0" err="1"/>
              <a:t>aspatially</a:t>
            </a:r>
            <a:endParaRPr lang="en-US" sz="3200" b="1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Utiliser</a:t>
            </a:r>
            <a:r>
              <a:rPr lang="en-US" sz="2400" dirty="0"/>
              <a:t>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spatiales</a:t>
            </a:r>
            <a:r>
              <a:rPr lang="en-US" sz="2400" dirty="0"/>
              <a:t> </a:t>
            </a:r>
            <a:r>
              <a:rPr lang="en-US" sz="2400" dirty="0" err="1"/>
              <a:t>extraites</a:t>
            </a:r>
            <a:r>
              <a:rPr lang="en-US" sz="2400" dirty="0"/>
              <a:t> de manière </a:t>
            </a:r>
            <a:r>
              <a:rPr lang="en-US" sz="2400" dirty="0" err="1"/>
              <a:t>aspaciale</a:t>
            </a:r>
            <a:endParaRPr lang="en-US" sz="2400" dirty="0"/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Common Statistics: t-test, chi</a:t>
            </a:r>
            <a:r>
              <a:rPr lang="en-US" sz="3200" b="1" baseline="30000" dirty="0"/>
              <a:t>2</a:t>
            </a:r>
            <a:r>
              <a:rPr lang="en-US" sz="3200" b="1" dirty="0"/>
              <a:t>, correlation, ANOVA, GLM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Statistiques</a:t>
            </a:r>
            <a:r>
              <a:rPr lang="en-US" sz="2400" dirty="0"/>
              <a:t> </a:t>
            </a:r>
            <a:r>
              <a:rPr lang="en-US" sz="2400" dirty="0" err="1"/>
              <a:t>courantes</a:t>
            </a:r>
            <a:r>
              <a:rPr lang="en-US" sz="2400" dirty="0"/>
              <a:t> : test t, chi², </a:t>
            </a:r>
            <a:r>
              <a:rPr lang="en-US" sz="2400" dirty="0" err="1"/>
              <a:t>corrélation</a:t>
            </a:r>
            <a:r>
              <a:rPr lang="en-US" sz="2400" dirty="0"/>
              <a:t>, ANOVA, GLM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5" name="Exploratory Data Analysis">
            <a:extLst>
              <a:ext uri="{FF2B5EF4-FFF2-40B4-BE49-F238E27FC236}">
                <a16:creationId xmlns:a16="http://schemas.microsoft.com/office/drawing/2014/main" id="{6B60BB0F-A2CE-4F8D-E15D-8F2A88A5B298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6" name="Better describe or…">
            <a:extLst>
              <a:ext uri="{FF2B5EF4-FFF2-40B4-BE49-F238E27FC236}">
                <a16:creationId xmlns:a16="http://schemas.microsoft.com/office/drawing/2014/main" id="{74CBE60F-1FEF-6921-DAAA-43F014251492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 relationships Between Spatial Variables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A370F6B8-783B-0EAE-DC1B-7E5EC5AAA079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Exploratory Data Analysis">
            <a:extLst>
              <a:ext uri="{FF2B5EF4-FFF2-40B4-BE49-F238E27FC236}">
                <a16:creationId xmlns:a16="http://schemas.microsoft.com/office/drawing/2014/main" id="{D584A780-E1E8-DF77-06C2-9BB03A376C0C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4B6CEB01-DC6E-CD25-94CB-D710CFD0E934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Exploratory Data Analysis">
            <a:extLst>
              <a:ext uri="{FF2B5EF4-FFF2-40B4-BE49-F238E27FC236}">
                <a16:creationId xmlns:a16="http://schemas.microsoft.com/office/drawing/2014/main" id="{18051DBD-9D27-4EDF-51E1-ED79F37011FB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7F8B8-895C-9175-4DE3-F71177ED3DD1}"/>
              </a:ext>
            </a:extLst>
          </p:cNvPr>
          <p:cNvSpPr txBox="1"/>
          <p:nvPr/>
        </p:nvSpPr>
        <p:spPr>
          <a:xfrm>
            <a:off x="7086145" y="8890000"/>
            <a:ext cx="289009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/>
              <a:t>Mean Annual Rainfall</a:t>
            </a:r>
          </a:p>
          <a:p>
            <a:r>
              <a:rPr lang="en-US" sz="1400" dirty="0"/>
              <a:t>Précipitations </a:t>
            </a:r>
            <a:r>
              <a:rPr lang="en-US" sz="1400" dirty="0" err="1"/>
              <a:t>annuelles</a:t>
            </a:r>
            <a:r>
              <a:rPr lang="en-US" sz="1400" dirty="0"/>
              <a:t> </a:t>
            </a:r>
            <a:r>
              <a:rPr lang="en-US" sz="1400" dirty="0" err="1"/>
              <a:t>moyennes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674576-ACF7-67EC-5EC2-3A552491D9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73" t="6588" r="21154" b="6999"/>
          <a:stretch>
            <a:fillRect/>
          </a:stretch>
        </p:blipFill>
        <p:spPr>
          <a:xfrm>
            <a:off x="9516534" y="6417521"/>
            <a:ext cx="414381" cy="24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2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F62CA-E53E-3AD7-43EB-359B3A00C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9FD35F1-7A21-B38B-2F09-4764222A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6" t="8246" r="36205" b="8328"/>
          <a:stretch>
            <a:fillRect/>
          </a:stretch>
        </p:blipFill>
        <p:spPr>
          <a:xfrm>
            <a:off x="7086144" y="3252372"/>
            <a:ext cx="2890097" cy="5657570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EC1B295-AF8F-8BA9-03FD-8DD0F1925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3801938"/>
            <a:ext cx="5549900" cy="508806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Use extracted spatial values </a:t>
            </a:r>
            <a:r>
              <a:rPr lang="en-US" sz="3200" b="1" dirty="0" err="1"/>
              <a:t>aspatially</a:t>
            </a:r>
            <a:endParaRPr lang="en-US" sz="3200" b="1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Utiliser</a:t>
            </a:r>
            <a:r>
              <a:rPr lang="en-US" sz="2400" dirty="0"/>
              <a:t>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spatiales</a:t>
            </a:r>
            <a:r>
              <a:rPr lang="en-US" sz="2400" dirty="0"/>
              <a:t> </a:t>
            </a:r>
            <a:r>
              <a:rPr lang="en-US" sz="2400" dirty="0" err="1"/>
              <a:t>extraites</a:t>
            </a:r>
            <a:r>
              <a:rPr lang="en-US" sz="2400" dirty="0"/>
              <a:t> de manière </a:t>
            </a:r>
            <a:r>
              <a:rPr lang="en-US" sz="2400" dirty="0" err="1"/>
              <a:t>aspaciale</a:t>
            </a:r>
            <a:endParaRPr lang="en-US" sz="2400" dirty="0"/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Common Statistics: t-test, chi</a:t>
            </a:r>
            <a:r>
              <a:rPr lang="en-US" sz="3200" b="1" baseline="30000" dirty="0"/>
              <a:t>2</a:t>
            </a:r>
            <a:r>
              <a:rPr lang="en-US" sz="3200" b="1" dirty="0"/>
              <a:t>, correlation, ANOVA, GLM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Statistiques</a:t>
            </a:r>
            <a:r>
              <a:rPr lang="en-US" sz="2400" dirty="0"/>
              <a:t> </a:t>
            </a:r>
            <a:r>
              <a:rPr lang="en-US" sz="2400" dirty="0" err="1"/>
              <a:t>courantes</a:t>
            </a:r>
            <a:r>
              <a:rPr lang="en-US" sz="2400" dirty="0"/>
              <a:t> : test t, chi², </a:t>
            </a:r>
            <a:r>
              <a:rPr lang="en-US" sz="2400" dirty="0" err="1"/>
              <a:t>corrélation</a:t>
            </a:r>
            <a:r>
              <a:rPr lang="en-US" sz="2400" dirty="0"/>
              <a:t>, ANOVA, GLM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5" name="Exploratory Data Analysis">
            <a:extLst>
              <a:ext uri="{FF2B5EF4-FFF2-40B4-BE49-F238E27FC236}">
                <a16:creationId xmlns:a16="http://schemas.microsoft.com/office/drawing/2014/main" id="{54B35205-AEBE-D90D-CBD3-9A06259FCD05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6" name="Better describe or…">
            <a:extLst>
              <a:ext uri="{FF2B5EF4-FFF2-40B4-BE49-F238E27FC236}">
                <a16:creationId xmlns:a16="http://schemas.microsoft.com/office/drawing/2014/main" id="{47B99939-D450-F53F-FD68-6D9D60344301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 relationships Between Spatial Variables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EF9058E1-B16A-7549-90C3-70F40FF62DD9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Exploratory Data Analysis">
            <a:extLst>
              <a:ext uri="{FF2B5EF4-FFF2-40B4-BE49-F238E27FC236}">
                <a16:creationId xmlns:a16="http://schemas.microsoft.com/office/drawing/2014/main" id="{22C76973-7AA2-3409-7579-5DF92B102075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F6BD48EE-1739-08D6-C838-8655C1D8ABD1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Exploratory Data Analysis">
            <a:extLst>
              <a:ext uri="{FF2B5EF4-FFF2-40B4-BE49-F238E27FC236}">
                <a16:creationId xmlns:a16="http://schemas.microsoft.com/office/drawing/2014/main" id="{F9F28140-9BFF-FC3F-9BFA-E07876445BEF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B9536-B74C-7305-1076-12378F33B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73" t="6588" r="21154" b="6999"/>
          <a:stretch>
            <a:fillRect/>
          </a:stretch>
        </p:blipFill>
        <p:spPr>
          <a:xfrm>
            <a:off x="9516534" y="6417521"/>
            <a:ext cx="414381" cy="2472479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D977DC9-673B-2E2B-6088-47EEF219A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6240" y="3252372"/>
            <a:ext cx="1806059" cy="120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A8D4B0-CC16-53FB-5DB9-DD5BCAC04D4C}"/>
              </a:ext>
            </a:extLst>
          </p:cNvPr>
          <p:cNvSpPr/>
          <p:nvPr/>
        </p:nvSpPr>
        <p:spPr>
          <a:xfrm>
            <a:off x="10246129" y="4571095"/>
            <a:ext cx="231820" cy="231820"/>
          </a:xfrm>
          <a:prstGeom prst="ellipse">
            <a:avLst/>
          </a:prstGeom>
          <a:solidFill>
            <a:srgbClr val="AED9E6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60D46-062A-136B-1726-A19F8256C6AD}"/>
              </a:ext>
            </a:extLst>
          </p:cNvPr>
          <p:cNvSpPr txBox="1"/>
          <p:nvPr/>
        </p:nvSpPr>
        <p:spPr>
          <a:xfrm>
            <a:off x="10489023" y="4497209"/>
            <a:ext cx="17659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i="1" dirty="0"/>
              <a:t>E. </a:t>
            </a:r>
            <a:r>
              <a:rPr lang="en-US" sz="1800" i="1" dirty="0" err="1"/>
              <a:t>rubriventer</a:t>
            </a:r>
            <a:endParaRPr kumimoji="0" lang="en-US" sz="18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B2BB11-6875-6AA6-5A5A-A9ADA371857A}"/>
              </a:ext>
            </a:extLst>
          </p:cNvPr>
          <p:cNvSpPr txBox="1"/>
          <p:nvPr/>
        </p:nvSpPr>
        <p:spPr>
          <a:xfrm>
            <a:off x="7086145" y="8890000"/>
            <a:ext cx="289009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/>
              <a:t>Mean Annual Rainfall</a:t>
            </a:r>
          </a:p>
          <a:p>
            <a:r>
              <a:rPr lang="en-US" sz="1400" dirty="0"/>
              <a:t>Précipitations </a:t>
            </a:r>
            <a:r>
              <a:rPr lang="en-US" sz="1400" dirty="0" err="1"/>
              <a:t>annuelles</a:t>
            </a:r>
            <a:r>
              <a:rPr lang="en-US" sz="1400" dirty="0"/>
              <a:t> </a:t>
            </a:r>
            <a:r>
              <a:rPr lang="en-US" sz="1400" dirty="0" err="1"/>
              <a:t>moyennes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229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A5990-6E68-F494-CE33-9D53AE9CA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79C1F17-F366-C0EF-6FBE-24F5AAD3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38" t="8275" r="36205" b="8328"/>
          <a:stretch>
            <a:fillRect/>
          </a:stretch>
        </p:blipFill>
        <p:spPr>
          <a:xfrm>
            <a:off x="7086142" y="3252371"/>
            <a:ext cx="2890097" cy="5655669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172F9F1-E060-0269-AC12-B3EEB4C52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3801938"/>
            <a:ext cx="5549900" cy="508806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Use extracted spatial values </a:t>
            </a:r>
            <a:r>
              <a:rPr lang="en-US" sz="3200" b="1" dirty="0" err="1"/>
              <a:t>aspatially</a:t>
            </a:r>
            <a:endParaRPr lang="en-US" sz="3200" b="1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Utiliser</a:t>
            </a:r>
            <a:r>
              <a:rPr lang="en-US" sz="2400" dirty="0"/>
              <a:t>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spatiales</a:t>
            </a:r>
            <a:r>
              <a:rPr lang="en-US" sz="2400" dirty="0"/>
              <a:t> </a:t>
            </a:r>
            <a:r>
              <a:rPr lang="en-US" sz="2400" dirty="0" err="1"/>
              <a:t>extraites</a:t>
            </a:r>
            <a:r>
              <a:rPr lang="en-US" sz="2400" dirty="0"/>
              <a:t> de manière </a:t>
            </a:r>
            <a:r>
              <a:rPr lang="en-US" sz="2400" dirty="0" err="1"/>
              <a:t>aspaciale</a:t>
            </a:r>
            <a:endParaRPr lang="en-US" sz="2400" dirty="0"/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Common Statistics: t-test, chi</a:t>
            </a:r>
            <a:r>
              <a:rPr lang="en-US" sz="3200" b="1" baseline="30000" dirty="0"/>
              <a:t>2</a:t>
            </a:r>
            <a:r>
              <a:rPr lang="en-US" sz="3200" b="1" dirty="0"/>
              <a:t>, correlation, ANOVA, GLM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Statistiques</a:t>
            </a:r>
            <a:r>
              <a:rPr lang="en-US" sz="2400" dirty="0"/>
              <a:t> </a:t>
            </a:r>
            <a:r>
              <a:rPr lang="en-US" sz="2400" dirty="0" err="1"/>
              <a:t>courantes</a:t>
            </a:r>
            <a:r>
              <a:rPr lang="en-US" sz="2400" dirty="0"/>
              <a:t> : test t, chi², </a:t>
            </a:r>
            <a:r>
              <a:rPr lang="en-US" sz="2400" dirty="0" err="1"/>
              <a:t>corrélation</a:t>
            </a:r>
            <a:r>
              <a:rPr lang="en-US" sz="2400" dirty="0"/>
              <a:t>, ANOVA, GLM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5" name="Exploratory Data Analysis">
            <a:extLst>
              <a:ext uri="{FF2B5EF4-FFF2-40B4-BE49-F238E27FC236}">
                <a16:creationId xmlns:a16="http://schemas.microsoft.com/office/drawing/2014/main" id="{B26DB238-27B5-A44E-9346-7803AAB77EEA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6" name="Better describe or…">
            <a:extLst>
              <a:ext uri="{FF2B5EF4-FFF2-40B4-BE49-F238E27FC236}">
                <a16:creationId xmlns:a16="http://schemas.microsoft.com/office/drawing/2014/main" id="{E75899C7-9E55-BF32-5357-CE7438DA1076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 relationships Between Spatial Variables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91444695-3C10-39D9-FBF5-76620AC1322C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Exploratory Data Analysis">
            <a:extLst>
              <a:ext uri="{FF2B5EF4-FFF2-40B4-BE49-F238E27FC236}">
                <a16:creationId xmlns:a16="http://schemas.microsoft.com/office/drawing/2014/main" id="{72650E7D-858B-123A-0468-937F30C850B4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1499BE1-4B7D-5942-0750-05EFEECF5048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Exploratory Data Analysis">
            <a:extLst>
              <a:ext uri="{FF2B5EF4-FFF2-40B4-BE49-F238E27FC236}">
                <a16:creationId xmlns:a16="http://schemas.microsoft.com/office/drawing/2014/main" id="{70EE2342-2E56-F525-8835-9E174D72D786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C3EBC-B1EF-D43E-EC83-D5AA101C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73" t="6588" r="21154" b="6999"/>
          <a:stretch>
            <a:fillRect/>
          </a:stretch>
        </p:blipFill>
        <p:spPr>
          <a:xfrm>
            <a:off x="9516534" y="6417521"/>
            <a:ext cx="414381" cy="2472479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349F88C-78CC-D896-6395-13B14956D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46240" y="3252372"/>
            <a:ext cx="1806059" cy="120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D6E334C-1BCC-06AA-B512-0C7345C9DED9}"/>
              </a:ext>
            </a:extLst>
          </p:cNvPr>
          <p:cNvSpPr/>
          <p:nvPr/>
        </p:nvSpPr>
        <p:spPr>
          <a:xfrm>
            <a:off x="10246129" y="4571095"/>
            <a:ext cx="231820" cy="231820"/>
          </a:xfrm>
          <a:prstGeom prst="ellipse">
            <a:avLst/>
          </a:prstGeom>
          <a:solidFill>
            <a:srgbClr val="AED9E6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97F4F-DC96-6A3B-87F9-4C986E759699}"/>
              </a:ext>
            </a:extLst>
          </p:cNvPr>
          <p:cNvSpPr txBox="1"/>
          <p:nvPr/>
        </p:nvSpPr>
        <p:spPr>
          <a:xfrm>
            <a:off x="10489023" y="4497209"/>
            <a:ext cx="17659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i="1" dirty="0"/>
              <a:t>E. </a:t>
            </a:r>
            <a:r>
              <a:rPr lang="en-US" sz="1800" i="1" dirty="0" err="1"/>
              <a:t>rubriventer</a:t>
            </a:r>
            <a:endParaRPr kumimoji="0" lang="en-US" sz="18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7731739-0153-B0BE-9EAA-DBAB73BD6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129" y="5454614"/>
            <a:ext cx="1820482" cy="1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79A57FDA-5E4F-D9D6-CDF5-8DC03DF37DD9}"/>
              </a:ext>
            </a:extLst>
          </p:cNvPr>
          <p:cNvSpPr/>
          <p:nvPr/>
        </p:nvSpPr>
        <p:spPr>
          <a:xfrm>
            <a:off x="10246558" y="6658655"/>
            <a:ext cx="253970" cy="218940"/>
          </a:xfrm>
          <a:prstGeom prst="triangle">
            <a:avLst/>
          </a:prstGeom>
          <a:solidFill>
            <a:srgbClr val="90EF91"/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780A5-F001-FB53-F421-265EE8FF80C7}"/>
              </a:ext>
            </a:extLst>
          </p:cNvPr>
          <p:cNvSpPr txBox="1"/>
          <p:nvPr/>
        </p:nvSpPr>
        <p:spPr>
          <a:xfrm>
            <a:off x="10500527" y="6616429"/>
            <a:ext cx="176593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i="1" dirty="0"/>
              <a:t>E. </a:t>
            </a:r>
            <a:r>
              <a:rPr lang="en-US" sz="1800" i="1" dirty="0" err="1"/>
              <a:t>rufifrons</a:t>
            </a:r>
            <a:endParaRPr kumimoji="0" lang="en-US" sz="18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B707FD-58F5-154F-FE3A-BE075F531A19}"/>
              </a:ext>
            </a:extLst>
          </p:cNvPr>
          <p:cNvSpPr txBox="1"/>
          <p:nvPr/>
        </p:nvSpPr>
        <p:spPr>
          <a:xfrm>
            <a:off x="7086145" y="8890000"/>
            <a:ext cx="2890098" cy="6258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/>
              <a:t>Mean Annual Rainfall</a:t>
            </a:r>
          </a:p>
          <a:p>
            <a:r>
              <a:rPr lang="en-US" sz="1400" dirty="0"/>
              <a:t>Précipitations </a:t>
            </a:r>
            <a:r>
              <a:rPr lang="en-US" sz="1400" dirty="0" err="1"/>
              <a:t>annuelles</a:t>
            </a:r>
            <a:r>
              <a:rPr lang="en-US" sz="1400" dirty="0"/>
              <a:t> </a:t>
            </a:r>
            <a:r>
              <a:rPr lang="en-US" sz="1400" dirty="0" err="1"/>
              <a:t>moyennes</a:t>
            </a:r>
            <a:endParaRPr kumimoji="0" lang="en-US" sz="1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2214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48F2A-CEBA-B8D9-94FD-EFB90A3BE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078DEE27-2637-7B24-972B-98724676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3801938"/>
            <a:ext cx="5549900" cy="508806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Use extracted spatial values </a:t>
            </a:r>
            <a:r>
              <a:rPr lang="en-US" sz="3200" b="1" dirty="0" err="1"/>
              <a:t>aspatially</a:t>
            </a:r>
            <a:endParaRPr lang="en-US" sz="3200" b="1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Utiliser</a:t>
            </a:r>
            <a:r>
              <a:rPr lang="en-US" sz="2400" dirty="0"/>
              <a:t>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spatiales</a:t>
            </a:r>
            <a:r>
              <a:rPr lang="en-US" sz="2400" dirty="0"/>
              <a:t> </a:t>
            </a:r>
            <a:r>
              <a:rPr lang="en-US" sz="2400" dirty="0" err="1"/>
              <a:t>extraites</a:t>
            </a:r>
            <a:r>
              <a:rPr lang="en-US" sz="2400" dirty="0"/>
              <a:t> de manière </a:t>
            </a:r>
            <a:r>
              <a:rPr lang="en-US" sz="2400" dirty="0" err="1"/>
              <a:t>aspaciale</a:t>
            </a:r>
            <a:endParaRPr lang="en-US" sz="2400" dirty="0"/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Common Statistics: t-test, chi</a:t>
            </a:r>
            <a:r>
              <a:rPr lang="en-US" sz="3200" b="1" baseline="30000" dirty="0"/>
              <a:t>2</a:t>
            </a:r>
            <a:r>
              <a:rPr lang="en-US" sz="3200" b="1" dirty="0"/>
              <a:t>, correlation, ANOVA, GLM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Statistiques</a:t>
            </a:r>
            <a:r>
              <a:rPr lang="en-US" sz="2400" dirty="0"/>
              <a:t> </a:t>
            </a:r>
            <a:r>
              <a:rPr lang="en-US" sz="2400" dirty="0" err="1"/>
              <a:t>courantes</a:t>
            </a:r>
            <a:r>
              <a:rPr lang="en-US" sz="2400" dirty="0"/>
              <a:t> : test t, chi², </a:t>
            </a:r>
            <a:r>
              <a:rPr lang="en-US" sz="2400" dirty="0" err="1"/>
              <a:t>corrélation</a:t>
            </a:r>
            <a:r>
              <a:rPr lang="en-US" sz="2400" dirty="0"/>
              <a:t>, ANOVA, GLM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5" name="Exploratory Data Analysis">
            <a:extLst>
              <a:ext uri="{FF2B5EF4-FFF2-40B4-BE49-F238E27FC236}">
                <a16:creationId xmlns:a16="http://schemas.microsoft.com/office/drawing/2014/main" id="{CCA13BA0-C3A8-0D9C-73E5-9CB14C98674E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6" name="Better describe or…">
            <a:extLst>
              <a:ext uri="{FF2B5EF4-FFF2-40B4-BE49-F238E27FC236}">
                <a16:creationId xmlns:a16="http://schemas.microsoft.com/office/drawing/2014/main" id="{D940D0C8-B276-476D-F752-DC58BF14E8F6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 relationships Between Spatial Variables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93460D0A-BD39-EF04-4BBC-337D2803E9AD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Exploratory Data Analysis">
            <a:extLst>
              <a:ext uri="{FF2B5EF4-FFF2-40B4-BE49-F238E27FC236}">
                <a16:creationId xmlns:a16="http://schemas.microsoft.com/office/drawing/2014/main" id="{D4CAEAD8-F643-B43A-1381-EE629F98D95D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A3C3554F-A794-0A3C-EBA3-0FB1D859E520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Exploratory Data Analysis">
            <a:extLst>
              <a:ext uri="{FF2B5EF4-FFF2-40B4-BE49-F238E27FC236}">
                <a16:creationId xmlns:a16="http://schemas.microsoft.com/office/drawing/2014/main" id="{0987B321-7FB7-C28D-1E51-8DE577A93062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ADD2F-E31E-481D-1D18-CF0AC8B9963A}"/>
              </a:ext>
            </a:extLst>
          </p:cNvPr>
          <p:cNvGrpSpPr/>
          <p:nvPr/>
        </p:nvGrpSpPr>
        <p:grpSpPr>
          <a:xfrm>
            <a:off x="7930834" y="7800912"/>
            <a:ext cx="2008829" cy="1541298"/>
            <a:chOff x="10246129" y="3252372"/>
            <a:chExt cx="2008829" cy="1541298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2ED17183-3242-BD72-6BF9-E3304187C9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3"/>
            <a:stretch>
              <a:fillRect/>
            </a:stretch>
          </p:blipFill>
          <p:spPr bwMode="auto">
            <a:xfrm flipH="1">
              <a:off x="10246239" y="3252372"/>
              <a:ext cx="1806059" cy="113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963C92-DAE5-FB93-150E-104A2744DB86}"/>
                </a:ext>
              </a:extLst>
            </p:cNvPr>
            <p:cNvSpPr/>
            <p:nvPr/>
          </p:nvSpPr>
          <p:spPr>
            <a:xfrm>
              <a:off x="10246129" y="4487965"/>
              <a:ext cx="231820" cy="231820"/>
            </a:xfrm>
            <a:prstGeom prst="ellipse">
              <a:avLst/>
            </a:prstGeom>
            <a:solidFill>
              <a:srgbClr val="AED9E6"/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FC1F28-6C87-6372-E9BB-FEB516EBF651}"/>
                </a:ext>
              </a:extLst>
            </p:cNvPr>
            <p:cNvSpPr txBox="1"/>
            <p:nvPr/>
          </p:nvSpPr>
          <p:spPr>
            <a:xfrm>
              <a:off x="10489023" y="4414079"/>
              <a:ext cx="176593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1800" i="1" dirty="0"/>
                <a:t>E. </a:t>
              </a:r>
              <a:r>
                <a:rPr lang="en-US" sz="1800" i="1" dirty="0" err="1"/>
                <a:t>rubriventer</a:t>
              </a:r>
              <a:endParaRPr kumimoji="0" lang="en-US" sz="18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8F40A6-8C16-C491-1DF7-850818FB6E62}"/>
              </a:ext>
            </a:extLst>
          </p:cNvPr>
          <p:cNvGrpSpPr/>
          <p:nvPr/>
        </p:nvGrpSpPr>
        <p:grpSpPr>
          <a:xfrm>
            <a:off x="10424980" y="7800912"/>
            <a:ext cx="2020334" cy="1541406"/>
            <a:chOff x="10246129" y="5454614"/>
            <a:chExt cx="2020334" cy="154140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72909BB-2CF8-3B2C-5D4E-822DFD07B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129" y="5454614"/>
              <a:ext cx="1820482" cy="113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4E4810D4-6748-CF0E-A357-4523414CC7FD}"/>
                </a:ext>
              </a:extLst>
            </p:cNvPr>
            <p:cNvSpPr/>
            <p:nvPr/>
          </p:nvSpPr>
          <p:spPr>
            <a:xfrm>
              <a:off x="10246558" y="6658655"/>
              <a:ext cx="253970" cy="218940"/>
            </a:xfrm>
            <a:prstGeom prst="triangle">
              <a:avLst/>
            </a:prstGeom>
            <a:solidFill>
              <a:srgbClr val="90EF91"/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F0904D-8F81-175B-647D-A4851764D3FA}"/>
                </a:ext>
              </a:extLst>
            </p:cNvPr>
            <p:cNvSpPr txBox="1"/>
            <p:nvPr/>
          </p:nvSpPr>
          <p:spPr>
            <a:xfrm>
              <a:off x="10500527" y="6616429"/>
              <a:ext cx="176593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1800" i="1" dirty="0"/>
                <a:t>E. </a:t>
              </a:r>
              <a:r>
                <a:rPr lang="en-US" sz="1800" i="1" dirty="0" err="1"/>
                <a:t>rufifrons</a:t>
              </a:r>
              <a:endParaRPr kumimoji="0" lang="en-US" sz="18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4C432D1-2C4D-C02F-0B08-0BD6D62053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045" r="7172" b="11819"/>
          <a:stretch>
            <a:fillRect/>
          </a:stretch>
        </p:blipFill>
        <p:spPr>
          <a:xfrm>
            <a:off x="6515391" y="3271513"/>
            <a:ext cx="5929923" cy="42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70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61AA5-F21F-02E1-6D94-17C08E297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C45CC628-5542-5AE1-3EB3-F60F486B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3801938"/>
            <a:ext cx="5549900" cy="5088062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3200" b="1" dirty="0"/>
              <a:t>Use extracted spatial values </a:t>
            </a:r>
            <a:r>
              <a:rPr lang="en-US" sz="3200" b="1" dirty="0" err="1"/>
              <a:t>aspatially</a:t>
            </a:r>
            <a:endParaRPr lang="en-US" sz="3200" b="1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Utiliser</a:t>
            </a:r>
            <a:r>
              <a:rPr lang="en-US" sz="2400" dirty="0"/>
              <a:t> les </a:t>
            </a:r>
            <a:r>
              <a:rPr lang="en-US" sz="2400" dirty="0" err="1"/>
              <a:t>valeurs</a:t>
            </a:r>
            <a:r>
              <a:rPr lang="en-US" sz="2400" dirty="0"/>
              <a:t> </a:t>
            </a:r>
            <a:r>
              <a:rPr lang="en-US" sz="2400" dirty="0" err="1"/>
              <a:t>spatiales</a:t>
            </a:r>
            <a:r>
              <a:rPr lang="en-US" sz="2400" dirty="0"/>
              <a:t> </a:t>
            </a:r>
            <a:r>
              <a:rPr lang="en-US" sz="2400" dirty="0" err="1"/>
              <a:t>extraites</a:t>
            </a:r>
            <a:r>
              <a:rPr lang="en-US" sz="2400" dirty="0"/>
              <a:t> de manière </a:t>
            </a:r>
            <a:r>
              <a:rPr lang="en-US" sz="2400" dirty="0" err="1"/>
              <a:t>aspaciale</a:t>
            </a:r>
            <a:endParaRPr lang="en-US" sz="2400" dirty="0"/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Common Statistics: t-test, chi</a:t>
            </a:r>
            <a:r>
              <a:rPr lang="en-US" sz="3200" b="1" baseline="30000" dirty="0"/>
              <a:t>2</a:t>
            </a:r>
            <a:r>
              <a:rPr lang="en-US" sz="3200" b="1" dirty="0"/>
              <a:t>, correlation, ANOVA, GLM</a:t>
            </a:r>
          </a:p>
          <a:p>
            <a:pPr lvl="1">
              <a:spcBef>
                <a:spcPts val="0"/>
              </a:spcBef>
            </a:pPr>
            <a:r>
              <a:rPr lang="en-US" sz="2400" dirty="0" err="1"/>
              <a:t>Statistiques</a:t>
            </a:r>
            <a:r>
              <a:rPr lang="en-US" sz="2400" dirty="0"/>
              <a:t> </a:t>
            </a:r>
            <a:r>
              <a:rPr lang="en-US" sz="2400" dirty="0" err="1"/>
              <a:t>courantes</a:t>
            </a:r>
            <a:r>
              <a:rPr lang="en-US" sz="2400" dirty="0"/>
              <a:t> : test t, chi², </a:t>
            </a:r>
            <a:r>
              <a:rPr lang="en-US" sz="2400" dirty="0" err="1"/>
              <a:t>corrélation</a:t>
            </a:r>
            <a:r>
              <a:rPr lang="en-US" sz="2400" dirty="0"/>
              <a:t>, ANOVA, GLM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3200" b="1" dirty="0"/>
              <a:t>When to use?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Quand les </a:t>
            </a:r>
            <a:r>
              <a:rPr lang="en-US" sz="2400" dirty="0" err="1"/>
              <a:t>utiliser</a:t>
            </a:r>
            <a:r>
              <a:rPr lang="en-US" sz="2400" dirty="0"/>
              <a:t> ?</a:t>
            </a:r>
          </a:p>
        </p:txBody>
      </p:sp>
      <p:sp>
        <p:nvSpPr>
          <p:cNvPr id="5" name="Exploratory Data Analysis">
            <a:extLst>
              <a:ext uri="{FF2B5EF4-FFF2-40B4-BE49-F238E27FC236}">
                <a16:creationId xmlns:a16="http://schemas.microsoft.com/office/drawing/2014/main" id="{1E837BCF-1FE3-77F2-8209-9AD10C2FC104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6" name="Better describe or…">
            <a:extLst>
              <a:ext uri="{FF2B5EF4-FFF2-40B4-BE49-F238E27FC236}">
                <a16:creationId xmlns:a16="http://schemas.microsoft.com/office/drawing/2014/main" id="{921CE2D6-701F-4217-4F89-3975E40AC8B9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Test relationships Between Spatial Variables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1D291E35-16E1-F449-2665-5FF6B3F5DE86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" name="Exploratory Data Analysis">
            <a:extLst>
              <a:ext uri="{FF2B5EF4-FFF2-40B4-BE49-F238E27FC236}">
                <a16:creationId xmlns:a16="http://schemas.microsoft.com/office/drawing/2014/main" id="{A5579157-BC77-B50D-3528-7CB015EE838E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F87F27C3-004F-0DDC-10BE-34443DE209D6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" name="Exploratory Data Analysis">
            <a:extLst>
              <a:ext uri="{FF2B5EF4-FFF2-40B4-BE49-F238E27FC236}">
                <a16:creationId xmlns:a16="http://schemas.microsoft.com/office/drawing/2014/main" id="{95976D70-6854-49D4-4E22-7264545E19BD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Tester les relations entre les variables </a:t>
            </a:r>
            <a:r>
              <a:rPr lang="en-US" sz="2400" b="0" dirty="0" err="1"/>
              <a:t>spatiales</a:t>
            </a:r>
            <a:endParaRPr lang="en-US" sz="2400" b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54A83F-9CE8-30D7-8E9C-2F11986D6E78}"/>
              </a:ext>
            </a:extLst>
          </p:cNvPr>
          <p:cNvGrpSpPr/>
          <p:nvPr/>
        </p:nvGrpSpPr>
        <p:grpSpPr>
          <a:xfrm>
            <a:off x="7930834" y="7800912"/>
            <a:ext cx="2008829" cy="1541298"/>
            <a:chOff x="10246129" y="3252372"/>
            <a:chExt cx="2008829" cy="1541298"/>
          </a:xfrm>
        </p:grpSpPr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DAD03910-5C81-E8F0-C959-90F0DA0D6F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3"/>
            <a:stretch>
              <a:fillRect/>
            </a:stretch>
          </p:blipFill>
          <p:spPr bwMode="auto">
            <a:xfrm flipH="1">
              <a:off x="10246239" y="3252372"/>
              <a:ext cx="1806059" cy="113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587056-54EB-79B9-8CAB-2FBB4A6B62AF}"/>
                </a:ext>
              </a:extLst>
            </p:cNvPr>
            <p:cNvSpPr/>
            <p:nvPr/>
          </p:nvSpPr>
          <p:spPr>
            <a:xfrm>
              <a:off x="10246129" y="4487965"/>
              <a:ext cx="231820" cy="231820"/>
            </a:xfrm>
            <a:prstGeom prst="ellipse">
              <a:avLst/>
            </a:prstGeom>
            <a:solidFill>
              <a:srgbClr val="AED9E6"/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020A7-6D18-E647-11FC-D10A89C1AAF0}"/>
                </a:ext>
              </a:extLst>
            </p:cNvPr>
            <p:cNvSpPr txBox="1"/>
            <p:nvPr/>
          </p:nvSpPr>
          <p:spPr>
            <a:xfrm>
              <a:off x="10489023" y="4414079"/>
              <a:ext cx="176593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1800" i="1" dirty="0"/>
                <a:t>E. </a:t>
              </a:r>
              <a:r>
                <a:rPr lang="en-US" sz="1800" i="1" dirty="0" err="1"/>
                <a:t>rubriventer</a:t>
              </a:r>
              <a:endParaRPr kumimoji="0" lang="en-US" sz="18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991456-D3A1-C875-043C-62DD1DDF1785}"/>
              </a:ext>
            </a:extLst>
          </p:cNvPr>
          <p:cNvGrpSpPr/>
          <p:nvPr/>
        </p:nvGrpSpPr>
        <p:grpSpPr>
          <a:xfrm>
            <a:off x="10424980" y="7800912"/>
            <a:ext cx="2020334" cy="1541406"/>
            <a:chOff x="10246129" y="5454614"/>
            <a:chExt cx="2020334" cy="1541406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647DC7D-6DC1-BB88-2935-25B851DB3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129" y="5454614"/>
              <a:ext cx="1820482" cy="113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F4CC42B2-AE07-F6F4-DDA4-EA0AB2D422B5}"/>
                </a:ext>
              </a:extLst>
            </p:cNvPr>
            <p:cNvSpPr/>
            <p:nvPr/>
          </p:nvSpPr>
          <p:spPr>
            <a:xfrm>
              <a:off x="10246558" y="6658655"/>
              <a:ext cx="253970" cy="218940"/>
            </a:xfrm>
            <a:prstGeom prst="triangle">
              <a:avLst/>
            </a:prstGeom>
            <a:solidFill>
              <a:srgbClr val="90EF91"/>
            </a:solidFill>
            <a:ln w="1270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9CF9C-F82C-DD6A-E590-C4C9D712472C}"/>
                </a:ext>
              </a:extLst>
            </p:cNvPr>
            <p:cNvSpPr txBox="1"/>
            <p:nvPr/>
          </p:nvSpPr>
          <p:spPr>
            <a:xfrm>
              <a:off x="10500527" y="6616429"/>
              <a:ext cx="176593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1800" i="1" dirty="0"/>
                <a:t>E. </a:t>
              </a:r>
              <a:r>
                <a:rPr lang="en-US" sz="1800" i="1" dirty="0" err="1"/>
                <a:t>rufifrons</a:t>
              </a:r>
              <a:endParaRPr kumimoji="0" lang="en-US" sz="180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98540C8-455C-2679-B783-E0B9FD45E3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045" r="7172" b="11819"/>
          <a:stretch>
            <a:fillRect/>
          </a:stretch>
        </p:blipFill>
        <p:spPr>
          <a:xfrm>
            <a:off x="6515391" y="3271513"/>
            <a:ext cx="5929923" cy="4281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6A343-7538-E003-DA71-5663B8D99FD3}"/>
              </a:ext>
            </a:extLst>
          </p:cNvPr>
          <p:cNvSpPr txBox="1"/>
          <p:nvPr/>
        </p:nvSpPr>
        <p:spPr>
          <a:xfrm>
            <a:off x="7561119" y="6276694"/>
            <a:ext cx="2378544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000" dirty="0"/>
              <a:t>T-test</a:t>
            </a:r>
          </a:p>
          <a:p>
            <a:pPr algn="l"/>
            <a:r>
              <a:rPr lang="en-US" sz="2000" dirty="0"/>
              <a:t>p-value &lt; 0.01</a:t>
            </a:r>
          </a:p>
        </p:txBody>
      </p:sp>
    </p:spTree>
    <p:extLst>
      <p:ext uri="{BB962C8B-B14F-4D97-AF65-F5344CB8AC3E}">
        <p14:creationId xmlns:p14="http://schemas.microsoft.com/office/powerpoint/2010/main" val="1707755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920A4-D154-375E-309F-19E0CA5C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69" y="636472"/>
            <a:ext cx="11216640" cy="1413934"/>
          </a:xfrm>
        </p:spPr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2853-FD34-47B7-96C8-933E10AE1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93" y="2469056"/>
            <a:ext cx="12506426" cy="6648072"/>
          </a:xfrm>
        </p:spPr>
        <p:txBody>
          <a:bodyPr>
            <a:normAutofit/>
          </a:bodyPr>
          <a:lstStyle/>
          <a:p>
            <a:r>
              <a:rPr lang="en-US" dirty="0"/>
              <a:t>Understand when to use spatial analysis</a:t>
            </a:r>
            <a:br>
              <a:rPr lang="en-US" dirty="0"/>
            </a:br>
            <a:r>
              <a:rPr lang="fr-FR" dirty="0">
                <a:solidFill>
                  <a:srgbClr val="0070C0"/>
                </a:solidFill>
              </a:rPr>
              <a:t>Comprendre quand utiliser l’analyse spatiale</a:t>
            </a:r>
          </a:p>
          <a:p>
            <a:r>
              <a:rPr lang="en-US" dirty="0"/>
              <a:t>Gain familiarity with different types of statistical approaches in spatial analysis</a:t>
            </a:r>
            <a:br>
              <a:rPr lang="en-US" dirty="0"/>
            </a:br>
            <a:r>
              <a:rPr lang="fr-FR" dirty="0">
                <a:solidFill>
                  <a:srgbClr val="0070C0"/>
                </a:solidFill>
              </a:rPr>
              <a:t>Se familiariser avec les divers types d’approches statistiques utilisés dans l’analyse spatiale</a:t>
            </a:r>
          </a:p>
          <a:p>
            <a:r>
              <a:rPr lang="en-US" dirty="0"/>
              <a:t>Identify different types of spatial data and programs</a:t>
            </a:r>
            <a:br>
              <a:rPr lang="en-US" dirty="0"/>
            </a:br>
            <a:r>
              <a:rPr lang="fr-FR" dirty="0">
                <a:solidFill>
                  <a:srgbClr val="0070C0"/>
                </a:solidFill>
              </a:rPr>
              <a:t>Identifier les différents types de données spatiales et de programmes</a:t>
            </a:r>
          </a:p>
        </p:txBody>
      </p:sp>
    </p:spTree>
    <p:extLst>
      <p:ext uri="{BB962C8B-B14F-4D97-AF65-F5344CB8AC3E}">
        <p14:creationId xmlns:p14="http://schemas.microsoft.com/office/powerpoint/2010/main" val="241747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15368-2751-4A01-E010-5E5F1D78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5999FBD-C8FA-A88C-9928-EC6EE6CD78B2}"/>
              </a:ext>
            </a:extLst>
          </p:cNvPr>
          <p:cNvSpPr txBox="1">
            <a:spLocks/>
          </p:cNvSpPr>
          <p:nvPr/>
        </p:nvSpPr>
        <p:spPr>
          <a:xfrm>
            <a:off x="1217341" y="4275323"/>
            <a:ext cx="4594713" cy="108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None/>
            </a:pPr>
            <a:r>
              <a:rPr lang="en-US" sz="3200" b="1" dirty="0"/>
              <a:t>Presence/Absence</a:t>
            </a: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en-US" sz="2400" b="1" dirty="0"/>
              <a:t>Présence/Absence</a:t>
            </a:r>
          </a:p>
          <a:p>
            <a:pPr marL="0" indent="0" algn="ctr" hangingPunct="1">
              <a:spcBef>
                <a:spcPts val="0"/>
              </a:spcBef>
              <a:buNone/>
            </a:pP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5AFA96-86A6-60D4-3B82-F1EB5D4C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51" t="8475" r="37136" b="8110"/>
          <a:stretch>
            <a:fillRect/>
          </a:stretch>
        </p:blipFill>
        <p:spPr>
          <a:xfrm>
            <a:off x="561566" y="5114223"/>
            <a:ext cx="1914170" cy="380492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FCD3EEC-78BC-7E07-AF55-A0563B8BEA7C}"/>
              </a:ext>
            </a:extLst>
          </p:cNvPr>
          <p:cNvSpPr txBox="1">
            <a:spLocks/>
          </p:cNvSpPr>
          <p:nvPr/>
        </p:nvSpPr>
        <p:spPr>
          <a:xfrm>
            <a:off x="2624197" y="5045482"/>
            <a:ext cx="3599237" cy="461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Bef>
                <a:spcPts val="0"/>
              </a:spcBef>
            </a:pPr>
            <a:r>
              <a:rPr lang="en-US" sz="2400" dirty="0"/>
              <a:t>Use when true absences are known</a:t>
            </a:r>
          </a:p>
          <a:p>
            <a:pPr hangingPunct="1">
              <a:spcBef>
                <a:spcPts val="0"/>
              </a:spcBef>
            </a:pPr>
            <a:r>
              <a:rPr lang="en-US" sz="2400" dirty="0"/>
              <a:t>Common model: linear models</a:t>
            </a:r>
          </a:p>
          <a:p>
            <a:pPr marL="0" indent="0" hangingPunct="1">
              <a:spcBef>
                <a:spcPts val="0"/>
              </a:spcBef>
              <a:buNone/>
            </a:pPr>
            <a:endParaRPr lang="en-US" sz="2400" dirty="0"/>
          </a:p>
          <a:p>
            <a:pPr hangingPunct="1">
              <a:spcBef>
                <a:spcPts val="0"/>
              </a:spcBef>
            </a:pPr>
            <a:r>
              <a:rPr lang="en-US" sz="2000" dirty="0" err="1"/>
              <a:t>Utiliser</a:t>
            </a:r>
            <a:r>
              <a:rPr lang="en-US" sz="2000" dirty="0"/>
              <a:t> </a:t>
            </a:r>
            <a:r>
              <a:rPr lang="en-US" sz="2000" dirty="0" err="1"/>
              <a:t>lorsque</a:t>
            </a:r>
            <a:r>
              <a:rPr lang="en-US" sz="2000" dirty="0"/>
              <a:t> de </a:t>
            </a:r>
            <a:r>
              <a:rPr lang="en-US" sz="2000" dirty="0" err="1"/>
              <a:t>véritables</a:t>
            </a:r>
            <a:r>
              <a:rPr lang="en-US" sz="2000" dirty="0"/>
              <a:t> absences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connues</a:t>
            </a:r>
            <a:endParaRPr lang="en-US" sz="2000" dirty="0"/>
          </a:p>
          <a:p>
            <a:pPr hangingPunct="1">
              <a:spcBef>
                <a:spcPts val="0"/>
              </a:spcBef>
            </a:pPr>
            <a:r>
              <a:rPr lang="en-US" sz="2000" dirty="0" err="1"/>
              <a:t>Modèle</a:t>
            </a:r>
            <a:r>
              <a:rPr lang="en-US" sz="2000" dirty="0"/>
              <a:t> courant : </a:t>
            </a:r>
            <a:r>
              <a:rPr lang="en-US" sz="2000" dirty="0" err="1"/>
              <a:t>modèles</a:t>
            </a:r>
            <a:r>
              <a:rPr lang="en-US" sz="2000" dirty="0"/>
              <a:t> </a:t>
            </a:r>
            <a:r>
              <a:rPr lang="en-US" sz="2000" dirty="0" err="1"/>
              <a:t>linéaires</a:t>
            </a:r>
            <a:endParaRPr lang="en-US" sz="2000" dirty="0"/>
          </a:p>
          <a:p>
            <a:pPr hangingPunct="1">
              <a:spcBef>
                <a:spcPts val="0"/>
              </a:spcBef>
            </a:pPr>
            <a:endParaRPr lang="en-US" sz="2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973B17-3A49-9D44-AAC5-06C858AA4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14" t="8148" r="36934" b="8165"/>
          <a:stretch>
            <a:fillRect/>
          </a:stretch>
        </p:blipFill>
        <p:spPr>
          <a:xfrm>
            <a:off x="7186787" y="5116648"/>
            <a:ext cx="1913971" cy="38025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EF4109D2-8B76-A590-55BB-AB8CE9870E00}"/>
              </a:ext>
            </a:extLst>
          </p:cNvPr>
          <p:cNvSpPr txBox="1">
            <a:spLocks/>
          </p:cNvSpPr>
          <p:nvPr/>
        </p:nvSpPr>
        <p:spPr>
          <a:xfrm>
            <a:off x="7033940" y="4275323"/>
            <a:ext cx="4594713" cy="108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None/>
            </a:pPr>
            <a:r>
              <a:rPr lang="en-US" sz="3200" b="1" dirty="0"/>
              <a:t>Presence/Background</a:t>
            </a:r>
          </a:p>
          <a:p>
            <a:pPr marL="0" indent="0" algn="ctr" hangingPunct="1">
              <a:spcBef>
                <a:spcPts val="0"/>
              </a:spcBef>
              <a:buNone/>
            </a:pPr>
            <a:r>
              <a:rPr lang="en-US" sz="2400" b="1" dirty="0"/>
              <a:t>Présence/Fond</a:t>
            </a:r>
          </a:p>
          <a:p>
            <a:pPr marL="0" indent="0" algn="ctr" hangingPunct="1">
              <a:spcBef>
                <a:spcPts val="0"/>
              </a:spcBef>
              <a:buNone/>
            </a:pPr>
            <a:endParaRPr lang="en-US" sz="3200" b="1" dirty="0"/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44B96FEC-4542-F392-50CD-D45B063B4451}"/>
              </a:ext>
            </a:extLst>
          </p:cNvPr>
          <p:cNvSpPr txBox="1">
            <a:spLocks/>
          </p:cNvSpPr>
          <p:nvPr/>
        </p:nvSpPr>
        <p:spPr>
          <a:xfrm>
            <a:off x="9331296" y="5045482"/>
            <a:ext cx="3599237" cy="461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/>
              <a:t>Use when absence data are unavailable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Common model: Maxent (</a:t>
            </a:r>
            <a:r>
              <a:rPr lang="en-US" sz="2400" dirty="0" err="1"/>
              <a:t>maxnet</a:t>
            </a:r>
            <a:r>
              <a:rPr lang="en-US" sz="2400" dirty="0"/>
              <a:t>),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hangingPunct="1">
              <a:spcBef>
                <a:spcPts val="0"/>
              </a:spcBef>
            </a:pPr>
            <a:r>
              <a:rPr lang="en-US" sz="2000" dirty="0"/>
              <a:t>À </a:t>
            </a:r>
            <a:r>
              <a:rPr lang="en-US" sz="2000" dirty="0" err="1"/>
              <a:t>utiliser</a:t>
            </a:r>
            <a:r>
              <a:rPr lang="en-US" sz="2000" dirty="0"/>
              <a:t> </a:t>
            </a:r>
            <a:r>
              <a:rPr lang="en-US" sz="2000" dirty="0" err="1"/>
              <a:t>lorsque</a:t>
            </a:r>
            <a:r>
              <a:rPr lang="en-US" sz="2000" dirty="0"/>
              <a:t> les données </a:t>
            </a:r>
            <a:r>
              <a:rPr lang="en-US" sz="2000" dirty="0" err="1"/>
              <a:t>d'absence</a:t>
            </a:r>
            <a:r>
              <a:rPr lang="en-US" sz="2000" dirty="0"/>
              <a:t> ne </a:t>
            </a:r>
            <a:r>
              <a:rPr lang="en-US" sz="2000" dirty="0" err="1"/>
              <a:t>sont</a:t>
            </a:r>
            <a:r>
              <a:rPr lang="en-US" sz="2000" dirty="0"/>
              <a:t> pas </a:t>
            </a:r>
            <a:r>
              <a:rPr lang="en-US" sz="2000" dirty="0" err="1"/>
              <a:t>disponibles</a:t>
            </a:r>
            <a:endParaRPr lang="en-US" sz="2000" dirty="0"/>
          </a:p>
          <a:p>
            <a:pPr hangingPunct="1">
              <a:spcBef>
                <a:spcPts val="0"/>
              </a:spcBef>
            </a:pPr>
            <a:r>
              <a:rPr lang="en-US" sz="2000" dirty="0" err="1"/>
              <a:t>Modèle</a:t>
            </a:r>
            <a:r>
              <a:rPr lang="en-US" sz="2000" dirty="0"/>
              <a:t> courant : Maxent (</a:t>
            </a:r>
            <a:r>
              <a:rPr lang="en-US" sz="2000" dirty="0" err="1"/>
              <a:t>maxnet</a:t>
            </a:r>
            <a:r>
              <a:rPr lang="en-US" sz="2000" dirty="0"/>
              <a:t>)</a:t>
            </a:r>
          </a:p>
          <a:p>
            <a:pPr marL="0" indent="0" hangingPunct="1">
              <a:spcBef>
                <a:spcPts val="0"/>
              </a:spcBef>
              <a:buNone/>
            </a:pPr>
            <a:endParaRPr lang="en-US" sz="2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9179ED-9982-2B2A-EDCD-58F488F4D491}"/>
              </a:ext>
            </a:extLst>
          </p:cNvPr>
          <p:cNvGrpSpPr/>
          <p:nvPr/>
        </p:nvGrpSpPr>
        <p:grpSpPr>
          <a:xfrm>
            <a:off x="7207893" y="5125412"/>
            <a:ext cx="1175624" cy="647477"/>
            <a:chOff x="5574535" y="4819778"/>
            <a:chExt cx="1175624" cy="64747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6F556C4-5F2B-5E70-365C-B9EA67A441C9}"/>
                </a:ext>
              </a:extLst>
            </p:cNvPr>
            <p:cNvSpPr/>
            <p:nvPr/>
          </p:nvSpPr>
          <p:spPr>
            <a:xfrm>
              <a:off x="5574535" y="4819778"/>
              <a:ext cx="1175624" cy="61079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63E55AC-CE83-7138-092D-77000D2AE0E5}"/>
                </a:ext>
              </a:extLst>
            </p:cNvPr>
            <p:cNvGrpSpPr/>
            <p:nvPr/>
          </p:nvGrpSpPr>
          <p:grpSpPr>
            <a:xfrm>
              <a:off x="5583600" y="4895663"/>
              <a:ext cx="1139856" cy="571592"/>
              <a:chOff x="5364852" y="5072140"/>
              <a:chExt cx="1135022" cy="586829"/>
            </a:xfrm>
          </p:grpSpPr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A7F18859-7CD6-7619-B42A-B7B060CDB044}"/>
                  </a:ext>
                </a:extLst>
              </p:cNvPr>
              <p:cNvSpPr/>
              <p:nvPr/>
            </p:nvSpPr>
            <p:spPr>
              <a:xfrm>
                <a:off x="5364852" y="5094586"/>
                <a:ext cx="230315" cy="198547"/>
              </a:xfrm>
              <a:prstGeom prst="triangle">
                <a:avLst/>
              </a:prstGeom>
              <a:solidFill>
                <a:srgbClr val="FFFB00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9A1E3EF-B78F-1B63-FAFA-024B62639AAB}"/>
                  </a:ext>
                </a:extLst>
              </p:cNvPr>
              <p:cNvSpPr/>
              <p:nvPr/>
            </p:nvSpPr>
            <p:spPr>
              <a:xfrm>
                <a:off x="5387248" y="5413338"/>
                <a:ext cx="196350" cy="1963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C9AD900-CA9F-8574-52A4-38DE8E266462}"/>
                  </a:ext>
                </a:extLst>
              </p:cNvPr>
              <p:cNvSpPr txBox="1"/>
              <p:nvPr/>
            </p:nvSpPr>
            <p:spPr>
              <a:xfrm>
                <a:off x="5561197" y="5072140"/>
                <a:ext cx="747024" cy="294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Presence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CBF7AC4-5A7C-C528-25FB-7DB9B9ADEB30}"/>
                  </a:ext>
                </a:extLst>
              </p:cNvPr>
              <p:cNvSpPr txBox="1"/>
              <p:nvPr/>
            </p:nvSpPr>
            <p:spPr>
              <a:xfrm>
                <a:off x="5556517" y="5364054"/>
                <a:ext cx="943357" cy="294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Background</a:t>
                </a: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E14514-EACB-97EB-E241-5B8B6235BCDA}"/>
              </a:ext>
            </a:extLst>
          </p:cNvPr>
          <p:cNvGrpSpPr/>
          <p:nvPr/>
        </p:nvGrpSpPr>
        <p:grpSpPr>
          <a:xfrm>
            <a:off x="602826" y="5125412"/>
            <a:ext cx="1175624" cy="647477"/>
            <a:chOff x="5574535" y="4819778"/>
            <a:chExt cx="1175624" cy="64747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1405F98-C8FB-D275-AEF4-0FE063E81977}"/>
                </a:ext>
              </a:extLst>
            </p:cNvPr>
            <p:cNvSpPr/>
            <p:nvPr/>
          </p:nvSpPr>
          <p:spPr>
            <a:xfrm>
              <a:off x="5574535" y="4819778"/>
              <a:ext cx="1175624" cy="61079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CC45C5-DDDA-2D84-2E15-C0388A77A5D0}"/>
                </a:ext>
              </a:extLst>
            </p:cNvPr>
            <p:cNvGrpSpPr/>
            <p:nvPr/>
          </p:nvGrpSpPr>
          <p:grpSpPr>
            <a:xfrm>
              <a:off x="5583594" y="4895663"/>
              <a:ext cx="947386" cy="571592"/>
              <a:chOff x="5364852" y="5072140"/>
              <a:chExt cx="943369" cy="586829"/>
            </a:xfrm>
          </p:grpSpPr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278B27A1-AC80-43AC-E7DB-EB94AF48D211}"/>
                  </a:ext>
                </a:extLst>
              </p:cNvPr>
              <p:cNvSpPr/>
              <p:nvPr/>
            </p:nvSpPr>
            <p:spPr>
              <a:xfrm>
                <a:off x="5364852" y="5094586"/>
                <a:ext cx="230315" cy="198547"/>
              </a:xfrm>
              <a:prstGeom prst="triangle">
                <a:avLst/>
              </a:prstGeom>
              <a:solidFill>
                <a:srgbClr val="FFFB00"/>
              </a:solidFill>
              <a:ln w="12700" cap="flat">
                <a:solidFill>
                  <a:schemeClr val="tx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BFBA9B3-2D8B-DD6B-4B00-47D684A9020D}"/>
                  </a:ext>
                </a:extLst>
              </p:cNvPr>
              <p:cNvSpPr/>
              <p:nvPr/>
            </p:nvSpPr>
            <p:spPr>
              <a:xfrm>
                <a:off x="5387248" y="5413338"/>
                <a:ext cx="196350" cy="196350"/>
              </a:xfrm>
              <a:prstGeom prst="ellipse">
                <a:avLst/>
              </a:prstGeom>
              <a:solidFill>
                <a:schemeClr val="tx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4C9BE0-D987-4F31-F1EC-9D36B8C0CB69}"/>
                  </a:ext>
                </a:extLst>
              </p:cNvPr>
              <p:cNvSpPr txBox="1"/>
              <p:nvPr/>
            </p:nvSpPr>
            <p:spPr>
              <a:xfrm>
                <a:off x="5561197" y="5072140"/>
                <a:ext cx="747024" cy="294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Presence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843E290-5180-34E6-8259-2B81528163EE}"/>
                  </a:ext>
                </a:extLst>
              </p:cNvPr>
              <p:cNvSpPr txBox="1"/>
              <p:nvPr/>
            </p:nvSpPr>
            <p:spPr>
              <a:xfrm>
                <a:off x="5572712" y="5364054"/>
                <a:ext cx="713504" cy="2949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Absence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5242902-1582-A6EE-25F2-77B3D1B792C8}"/>
              </a:ext>
            </a:extLst>
          </p:cNvPr>
          <p:cNvSpPr txBox="1"/>
          <p:nvPr/>
        </p:nvSpPr>
        <p:spPr>
          <a:xfrm>
            <a:off x="561566" y="8888370"/>
            <a:ext cx="19141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i="1" dirty="0"/>
              <a:t>E. </a:t>
            </a:r>
            <a:r>
              <a:rPr lang="en-US" sz="2000" i="1" dirty="0" err="1"/>
              <a:t>rubriventer</a:t>
            </a:r>
            <a:endParaRPr kumimoji="0" lang="en-US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22CABC-8CB2-1152-34B2-56EB172D479C}"/>
              </a:ext>
            </a:extLst>
          </p:cNvPr>
          <p:cNvSpPr txBox="1"/>
          <p:nvPr/>
        </p:nvSpPr>
        <p:spPr>
          <a:xfrm>
            <a:off x="7186588" y="8919148"/>
            <a:ext cx="191417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i="1" dirty="0"/>
              <a:t>E. </a:t>
            </a:r>
            <a:r>
              <a:rPr lang="en-US" sz="2000" i="1" dirty="0" err="1"/>
              <a:t>rubriventer</a:t>
            </a:r>
            <a:endParaRPr kumimoji="0" lang="en-US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1" name="Exploratory Data Analysis">
            <a:extLst>
              <a:ext uri="{FF2B5EF4-FFF2-40B4-BE49-F238E27FC236}">
                <a16:creationId xmlns:a16="http://schemas.microsoft.com/office/drawing/2014/main" id="{EAFAC0C6-98B5-FF39-2012-7FB357C76883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Spatial Modeling</a:t>
            </a:r>
          </a:p>
        </p:txBody>
      </p:sp>
      <p:sp>
        <p:nvSpPr>
          <p:cNvPr id="72" name="Better describe or…">
            <a:extLst>
              <a:ext uri="{FF2B5EF4-FFF2-40B4-BE49-F238E27FC236}">
                <a16:creationId xmlns:a16="http://schemas.microsoft.com/office/drawing/2014/main" id="{F82B7C19-ECAA-A503-0F93-47C161F1F436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Predicting Spatial Variables</a:t>
            </a:r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D5193382-3CF9-8174-B0C9-50C98AEF0F23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" name="Exploratory Data Analysis">
            <a:extLst>
              <a:ext uri="{FF2B5EF4-FFF2-40B4-BE49-F238E27FC236}">
                <a16:creationId xmlns:a16="http://schemas.microsoft.com/office/drawing/2014/main" id="{93561821-654F-772F-8C16-7156B52B177B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Modélisation</a:t>
            </a:r>
            <a:r>
              <a:rPr lang="en-US" sz="2400" b="0" dirty="0"/>
              <a:t> </a:t>
            </a:r>
            <a:r>
              <a:rPr lang="en-US" sz="2400" b="0" dirty="0" err="1"/>
              <a:t>spatiale</a:t>
            </a:r>
            <a:endParaRPr sz="2400" b="0" dirty="0"/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D38B07ED-AB2F-0A61-9174-DA69A179C6E4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" name="Exploratory Data Analysis">
            <a:extLst>
              <a:ext uri="{FF2B5EF4-FFF2-40B4-BE49-F238E27FC236}">
                <a16:creationId xmlns:a16="http://schemas.microsoft.com/office/drawing/2014/main" id="{80470965-12B9-4960-8403-2B6B9AB89497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Prédiction</a:t>
            </a:r>
            <a:r>
              <a:rPr lang="en-US" sz="2400" b="0" dirty="0"/>
              <a:t> de variables </a:t>
            </a:r>
            <a:r>
              <a:rPr lang="en-US" sz="2400" b="0" dirty="0" err="1"/>
              <a:t>spatiales</a:t>
            </a:r>
            <a:endParaRPr sz="2400" b="0"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9EC5BD5-5E55-4A73-E36A-A32B9D05E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"/>
          <a:stretch>
            <a:fillRect/>
          </a:stretch>
        </p:blipFill>
        <p:spPr bwMode="auto">
          <a:xfrm flipH="1">
            <a:off x="11127783" y="15498"/>
            <a:ext cx="1873664" cy="11785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0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C8C4-9055-6094-32E2-EDB5B788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EC5D9-BB88-094B-A508-45ABAEF68D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31870" t="17400" r="38732" b="21594"/>
          <a:stretch>
            <a:fillRect/>
          </a:stretch>
        </p:blipFill>
        <p:spPr>
          <a:xfrm>
            <a:off x="9224178" y="4804206"/>
            <a:ext cx="2361945" cy="449219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6E54050F-096B-A513-8B85-D709FBCBDF80}"/>
              </a:ext>
            </a:extLst>
          </p:cNvPr>
          <p:cNvGrpSpPr/>
          <p:nvPr/>
        </p:nvGrpSpPr>
        <p:grpSpPr>
          <a:xfrm>
            <a:off x="1256067" y="3521400"/>
            <a:ext cx="1916482" cy="5855640"/>
            <a:chOff x="789140" y="3521400"/>
            <a:chExt cx="1916482" cy="5855640"/>
          </a:xfrm>
        </p:grpSpPr>
        <p:sp>
          <p:nvSpPr>
            <p:cNvPr id="29" name="Exploratory Data Analysis">
              <a:extLst>
                <a:ext uri="{FF2B5EF4-FFF2-40B4-BE49-F238E27FC236}">
                  <a16:creationId xmlns:a16="http://schemas.microsoft.com/office/drawing/2014/main" id="{2C1E9C4B-5E24-F7D4-3763-02E703D6BFC9}"/>
                </a:ext>
              </a:extLst>
            </p:cNvPr>
            <p:cNvSpPr/>
            <p:nvPr/>
          </p:nvSpPr>
          <p:spPr>
            <a:xfrm>
              <a:off x="789140" y="3521400"/>
              <a:ext cx="1916482" cy="5855640"/>
            </a:xfrm>
            <a:prstGeom prst="roundRect">
              <a:avLst>
                <a:gd name="adj" fmla="val 13048"/>
              </a:avLst>
            </a:prstGeom>
            <a:noFill/>
            <a:ln w="381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3200"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000" dirty="0"/>
                <a:t>Predictors</a:t>
              </a:r>
            </a:p>
            <a:p>
              <a:r>
                <a:rPr lang="en-US" sz="1800" b="0" dirty="0" err="1"/>
                <a:t>Prédicteurs</a:t>
              </a:r>
              <a:endParaRPr lang="en-US" sz="1400" b="0" dirty="0"/>
            </a:p>
            <a:p>
              <a:endParaRPr lang="en-US" sz="14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sz="2000" b="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028B62-1737-0A8E-599F-54FA9E73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608" t="8497" r="36381" b="8454"/>
            <a:stretch>
              <a:fillRect/>
            </a:stretch>
          </p:blipFill>
          <p:spPr>
            <a:xfrm>
              <a:off x="1175305" y="7033149"/>
              <a:ext cx="1158247" cy="231380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CDA20E-A46E-89D9-6F1C-4A7A5033A7A7}"/>
                </a:ext>
              </a:extLst>
            </p:cNvPr>
            <p:cNvSpPr txBox="1"/>
            <p:nvPr/>
          </p:nvSpPr>
          <p:spPr>
            <a:xfrm rot="17162427">
              <a:off x="1617965" y="8254944"/>
              <a:ext cx="1240724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sz="1600" dirty="0"/>
                <a:t>Precipitation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44C95AE-BDF9-3789-8869-4A6D08AD3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4782" t="8844" r="36208" b="8873"/>
            <a:stretch>
              <a:fillRect/>
            </a:stretch>
          </p:blipFill>
          <p:spPr>
            <a:xfrm>
              <a:off x="1175305" y="4889524"/>
              <a:ext cx="1158246" cy="229246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A4AA9D-7A73-165D-91DA-7B257972E111}"/>
                </a:ext>
              </a:extLst>
            </p:cNvPr>
            <p:cNvSpPr txBox="1"/>
            <p:nvPr/>
          </p:nvSpPr>
          <p:spPr>
            <a:xfrm rot="17162427">
              <a:off x="1561914" y="6121768"/>
              <a:ext cx="1277593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sz="1600" dirty="0"/>
                <a:t>Temperature</a:t>
              </a:r>
            </a:p>
          </p:txBody>
        </p:sp>
      </p:grpSp>
      <p:sp>
        <p:nvSpPr>
          <p:cNvPr id="14" name="Exploratory Data Analysis">
            <a:extLst>
              <a:ext uri="{FF2B5EF4-FFF2-40B4-BE49-F238E27FC236}">
                <a16:creationId xmlns:a16="http://schemas.microsoft.com/office/drawing/2014/main" id="{6EF49EB6-BC8C-8569-61ED-41DC474C2914}"/>
              </a:ext>
            </a:extLst>
          </p:cNvPr>
          <p:cNvSpPr/>
          <p:nvPr/>
        </p:nvSpPr>
        <p:spPr>
          <a:xfrm>
            <a:off x="1217341" y="148781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Maxent Modeling Process</a:t>
            </a:r>
          </a:p>
        </p:txBody>
      </p:sp>
      <p:sp>
        <p:nvSpPr>
          <p:cNvPr id="15" name="Better describe or…">
            <a:extLst>
              <a:ext uri="{FF2B5EF4-FFF2-40B4-BE49-F238E27FC236}">
                <a16:creationId xmlns:a16="http://schemas.microsoft.com/office/drawing/2014/main" id="{F965CCAB-88EB-F7E0-9DF6-58A0FFEEB4E4}"/>
              </a:ext>
            </a:extLst>
          </p:cNvPr>
          <p:cNvSpPr/>
          <p:nvPr/>
        </p:nvSpPr>
        <p:spPr>
          <a:xfrm>
            <a:off x="7033941" y="148781"/>
            <a:ext cx="4594712" cy="1460038"/>
          </a:xfrm>
          <a:prstGeom prst="roundRect">
            <a:avLst>
              <a:gd name="adj" fmla="val 13048"/>
            </a:avLst>
          </a:prstGeom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Predicting Spatial Distributions</a:t>
            </a:r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9F278B92-14FC-B47A-6C0C-71631CB266B9}"/>
              </a:ext>
            </a:extLst>
          </p:cNvPr>
          <p:cNvSpPr/>
          <p:nvPr/>
        </p:nvSpPr>
        <p:spPr>
          <a:xfrm>
            <a:off x="5857269" y="905530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" name="Exploratory Data Analysis">
            <a:extLst>
              <a:ext uri="{FF2B5EF4-FFF2-40B4-BE49-F238E27FC236}">
                <a16:creationId xmlns:a16="http://schemas.microsoft.com/office/drawing/2014/main" id="{409ACEFB-C112-88AE-A480-364ABEAC00A3}"/>
              </a:ext>
            </a:extLst>
          </p:cNvPr>
          <p:cNvSpPr/>
          <p:nvPr/>
        </p:nvSpPr>
        <p:spPr>
          <a:xfrm>
            <a:off x="12173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/>
              <a:t>Processus de </a:t>
            </a:r>
            <a:r>
              <a:rPr lang="en-US" sz="2400" b="0" dirty="0" err="1"/>
              <a:t>modélisation</a:t>
            </a:r>
            <a:r>
              <a:rPr lang="en-US" sz="2400" b="0" dirty="0"/>
              <a:t> Maxent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5AC6217E-A3EA-0B6F-D0AD-11E07B753896}"/>
              </a:ext>
            </a:extLst>
          </p:cNvPr>
          <p:cNvSpPr/>
          <p:nvPr/>
        </p:nvSpPr>
        <p:spPr>
          <a:xfrm>
            <a:off x="5857269" y="2433883"/>
            <a:ext cx="1131456" cy="1"/>
          </a:xfrm>
          <a:prstGeom prst="line">
            <a:avLst/>
          </a:prstGeom>
          <a:ln w="508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" name="Exploratory Data Analysis">
            <a:extLst>
              <a:ext uri="{FF2B5EF4-FFF2-40B4-BE49-F238E27FC236}">
                <a16:creationId xmlns:a16="http://schemas.microsoft.com/office/drawing/2014/main" id="{6E96CC8D-541A-F06E-78FA-6AA0D0CF327E}"/>
              </a:ext>
            </a:extLst>
          </p:cNvPr>
          <p:cNvSpPr/>
          <p:nvPr/>
        </p:nvSpPr>
        <p:spPr>
          <a:xfrm>
            <a:off x="7033941" y="1677134"/>
            <a:ext cx="4594712" cy="1460038"/>
          </a:xfrm>
          <a:prstGeom prst="roundRect">
            <a:avLst>
              <a:gd name="adj" fmla="val 13048"/>
            </a:avLst>
          </a:prstGeom>
          <a:solidFill>
            <a:srgbClr val="FFFFFF"/>
          </a:solidFill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400" b="0" dirty="0" err="1"/>
              <a:t>Prédiction</a:t>
            </a:r>
            <a:r>
              <a:rPr lang="en-US" sz="2400" b="0" dirty="0"/>
              <a:t> des distributions </a:t>
            </a:r>
            <a:r>
              <a:rPr lang="en-US" sz="2400" b="0" dirty="0" err="1"/>
              <a:t>spatiales</a:t>
            </a:r>
            <a:endParaRPr sz="2400" b="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B5568C7-6749-1EAC-9126-78A9D2127919}"/>
              </a:ext>
            </a:extLst>
          </p:cNvPr>
          <p:cNvGrpSpPr/>
          <p:nvPr/>
        </p:nvGrpSpPr>
        <p:grpSpPr>
          <a:xfrm>
            <a:off x="3656972" y="3521400"/>
            <a:ext cx="1916482" cy="5855640"/>
            <a:chOff x="3190045" y="3521400"/>
            <a:chExt cx="1916482" cy="5855640"/>
          </a:xfrm>
        </p:grpSpPr>
        <p:sp>
          <p:nvSpPr>
            <p:cNvPr id="35" name="Exploratory Data Analysis">
              <a:extLst>
                <a:ext uri="{FF2B5EF4-FFF2-40B4-BE49-F238E27FC236}">
                  <a16:creationId xmlns:a16="http://schemas.microsoft.com/office/drawing/2014/main" id="{BA590A34-A96F-DD15-4E8A-0C0C6F6F9549}"/>
                </a:ext>
              </a:extLst>
            </p:cNvPr>
            <p:cNvSpPr/>
            <p:nvPr/>
          </p:nvSpPr>
          <p:spPr>
            <a:xfrm>
              <a:off x="3190045" y="3521400"/>
              <a:ext cx="1916482" cy="5855640"/>
            </a:xfrm>
            <a:prstGeom prst="roundRect">
              <a:avLst>
                <a:gd name="adj" fmla="val 13048"/>
              </a:avLst>
            </a:prstGeom>
            <a:noFill/>
            <a:ln w="381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3200"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000" dirty="0"/>
                <a:t>Geographic Coordinates</a:t>
              </a:r>
            </a:p>
            <a:p>
              <a:r>
                <a:rPr lang="en-US" sz="1800" b="0" dirty="0" err="1"/>
                <a:t>Coordonnées</a:t>
              </a:r>
              <a:r>
                <a:rPr lang="en-US" sz="1800" b="0" dirty="0"/>
                <a:t> </a:t>
              </a:r>
              <a:r>
                <a:rPr lang="en-US" sz="1800" b="0" dirty="0" err="1"/>
                <a:t>géographiques</a:t>
              </a:r>
              <a:endParaRPr lang="en-US" sz="1400" b="0" dirty="0"/>
            </a:p>
            <a:p>
              <a:endParaRPr lang="en-US" sz="14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sz="2000" b="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A56F0D-42C8-EF03-49D1-A0A7960E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</a:blip>
            <a:srcRect l="39321" t="18392" r="32190" b="22276"/>
            <a:stretch>
              <a:fillRect/>
            </a:stretch>
          </p:blipFill>
          <p:spPr>
            <a:xfrm>
              <a:off x="3505457" y="6989840"/>
              <a:ext cx="1196976" cy="233920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FDB58-2A8C-873F-0A8A-B80CB553FF96}"/>
                </a:ext>
              </a:extLst>
            </p:cNvPr>
            <p:cNvSpPr txBox="1"/>
            <p:nvPr/>
          </p:nvSpPr>
          <p:spPr>
            <a:xfrm rot="17162427">
              <a:off x="3984775" y="8263546"/>
              <a:ext cx="1229504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sz="1600" dirty="0"/>
                <a:t>Background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3986F9-8372-0AD5-21F0-0460D71F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</a:blip>
            <a:srcRect l="38875" t="17901" r="32441" b="22087"/>
            <a:stretch>
              <a:fillRect/>
            </a:stretch>
          </p:blipFill>
          <p:spPr>
            <a:xfrm>
              <a:off x="3552538" y="4889071"/>
              <a:ext cx="1191496" cy="233920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935C40-93E3-888B-889E-1B450ED8571C}"/>
                </a:ext>
              </a:extLst>
            </p:cNvPr>
            <p:cNvSpPr txBox="1"/>
            <p:nvPr/>
          </p:nvSpPr>
          <p:spPr>
            <a:xfrm rot="17162427">
              <a:off x="4115418" y="6196194"/>
              <a:ext cx="968214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sz="1600" dirty="0"/>
                <a:t>Presence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A4EC9F-1D43-A50A-C94A-2E6FF487953C}"/>
              </a:ext>
            </a:extLst>
          </p:cNvPr>
          <p:cNvGrpSpPr/>
          <p:nvPr/>
        </p:nvGrpSpPr>
        <p:grpSpPr>
          <a:xfrm>
            <a:off x="6063181" y="3521401"/>
            <a:ext cx="2784942" cy="5974105"/>
            <a:chOff x="5939917" y="3904514"/>
            <a:chExt cx="2784942" cy="597410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84E6D0-48D2-8E76-F7A7-522A3F74C47C}"/>
                </a:ext>
              </a:extLst>
            </p:cNvPr>
            <p:cNvGrpSpPr/>
            <p:nvPr/>
          </p:nvGrpSpPr>
          <p:grpSpPr>
            <a:xfrm>
              <a:off x="6020706" y="5300447"/>
              <a:ext cx="2704153" cy="4578172"/>
              <a:chOff x="6020706" y="5300447"/>
              <a:chExt cx="2704153" cy="4578172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E8F0A39-2720-E621-537A-E0804B3C0952}"/>
                  </a:ext>
                </a:extLst>
              </p:cNvPr>
              <p:cNvGrpSpPr/>
              <p:nvPr/>
            </p:nvGrpSpPr>
            <p:grpSpPr>
              <a:xfrm>
                <a:off x="6020706" y="5300447"/>
                <a:ext cx="2704153" cy="2249487"/>
                <a:chOff x="6020706" y="5610580"/>
                <a:chExt cx="2704153" cy="224948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546C4C67-E055-DB7A-7A87-F36B61DE21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67886" t="7718" b="46802"/>
                <a:stretch>
                  <a:fillRect/>
                </a:stretch>
              </p:blipFill>
              <p:spPr>
                <a:xfrm>
                  <a:off x="6020706" y="5610580"/>
                  <a:ext cx="2704153" cy="2249487"/>
                </a:xfrm>
                <a:prstGeom prst="rect">
                  <a:avLst/>
                </a:prstGeom>
              </p:spPr>
            </p:pic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BFAB330-7B96-A268-8063-E65D07AA7EC0}"/>
                    </a:ext>
                  </a:extLst>
                </p:cNvPr>
                <p:cNvSpPr/>
                <p:nvPr/>
              </p:nvSpPr>
              <p:spPr>
                <a:xfrm>
                  <a:off x="6439919" y="5784032"/>
                  <a:ext cx="1789681" cy="1975495"/>
                </a:xfrm>
                <a:custGeom>
                  <a:avLst/>
                  <a:gdLst>
                    <a:gd name="connsiteX0" fmla="*/ 699247 w 1789681"/>
                    <a:gd name="connsiteY0" fmla="*/ 953518 h 1975495"/>
                    <a:gd name="connsiteX1" fmla="*/ 782374 w 1789681"/>
                    <a:gd name="connsiteY1" fmla="*/ 982857 h 1975495"/>
                    <a:gd name="connsiteX2" fmla="*/ 811713 w 1789681"/>
                    <a:gd name="connsiteY2" fmla="*/ 801933 h 1975495"/>
                    <a:gd name="connsiteX3" fmla="*/ 826383 w 1789681"/>
                    <a:gd name="connsiteY3" fmla="*/ 645459 h 1975495"/>
                    <a:gd name="connsiteX4" fmla="*/ 836162 w 1789681"/>
                    <a:gd name="connsiteY4" fmla="*/ 474314 h 1975495"/>
                    <a:gd name="connsiteX5" fmla="*/ 870391 w 1789681"/>
                    <a:gd name="connsiteY5" fmla="*/ 220042 h 1975495"/>
                    <a:gd name="connsiteX6" fmla="*/ 880171 w 1789681"/>
                    <a:gd name="connsiteY6" fmla="*/ 97796 h 1975495"/>
                    <a:gd name="connsiteX7" fmla="*/ 899730 w 1789681"/>
                    <a:gd name="connsiteY7" fmla="*/ 34229 h 1975495"/>
                    <a:gd name="connsiteX8" fmla="*/ 933959 w 1789681"/>
                    <a:gd name="connsiteY8" fmla="*/ 0 h 1975495"/>
                    <a:gd name="connsiteX9" fmla="*/ 968188 w 1789681"/>
                    <a:gd name="connsiteY9" fmla="*/ 146695 h 1975495"/>
                    <a:gd name="connsiteX10" fmla="*/ 1002417 w 1789681"/>
                    <a:gd name="connsiteY10" fmla="*/ 488984 h 1975495"/>
                    <a:gd name="connsiteX11" fmla="*/ 1041536 w 1789681"/>
                    <a:gd name="connsiteY11" fmla="*/ 753035 h 1975495"/>
                    <a:gd name="connsiteX12" fmla="*/ 1149112 w 1789681"/>
                    <a:gd name="connsiteY12" fmla="*/ 1002417 h 1975495"/>
                    <a:gd name="connsiteX13" fmla="*/ 1202900 w 1789681"/>
                    <a:gd name="connsiteY13" fmla="*/ 1100214 h 1975495"/>
                    <a:gd name="connsiteX14" fmla="*/ 1271358 w 1789681"/>
                    <a:gd name="connsiteY14" fmla="*/ 1021976 h 1975495"/>
                    <a:gd name="connsiteX15" fmla="*/ 1295807 w 1789681"/>
                    <a:gd name="connsiteY15" fmla="*/ 997527 h 1975495"/>
                    <a:gd name="connsiteX16" fmla="*/ 1295807 w 1789681"/>
                    <a:gd name="connsiteY16" fmla="*/ 997527 h 1975495"/>
                    <a:gd name="connsiteX17" fmla="*/ 1383824 w 1789681"/>
                    <a:gd name="connsiteY17" fmla="*/ 1051315 h 1975495"/>
                    <a:gd name="connsiteX18" fmla="*/ 1452282 w 1789681"/>
                    <a:gd name="connsiteY18" fmla="*/ 1154002 h 1975495"/>
                    <a:gd name="connsiteX19" fmla="*/ 1452282 w 1789681"/>
                    <a:gd name="connsiteY19" fmla="*/ 1154002 h 1975495"/>
                    <a:gd name="connsiteX20" fmla="*/ 1452282 w 1789681"/>
                    <a:gd name="connsiteY20" fmla="*/ 1154002 h 1975495"/>
                    <a:gd name="connsiteX21" fmla="*/ 1462062 w 1789681"/>
                    <a:gd name="connsiteY21" fmla="*/ 1198010 h 1975495"/>
                    <a:gd name="connsiteX22" fmla="*/ 1789681 w 1789681"/>
                    <a:gd name="connsiteY22" fmla="*/ 1276248 h 1975495"/>
                    <a:gd name="connsiteX23" fmla="*/ 1173561 w 1789681"/>
                    <a:gd name="connsiteY23" fmla="*/ 1975495 h 1975495"/>
                    <a:gd name="connsiteX24" fmla="*/ 0 w 1789681"/>
                    <a:gd name="connsiteY24" fmla="*/ 1559859 h 1975495"/>
                    <a:gd name="connsiteX25" fmla="*/ 699247 w 1789681"/>
                    <a:gd name="connsiteY25" fmla="*/ 953518 h 1975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789681" h="1975495">
                      <a:moveTo>
                        <a:pt x="699247" y="953518"/>
                      </a:moveTo>
                      <a:lnTo>
                        <a:pt x="782374" y="982857"/>
                      </a:lnTo>
                      <a:lnTo>
                        <a:pt x="811713" y="801933"/>
                      </a:lnTo>
                      <a:lnTo>
                        <a:pt x="826383" y="645459"/>
                      </a:lnTo>
                      <a:lnTo>
                        <a:pt x="836162" y="474314"/>
                      </a:lnTo>
                      <a:lnTo>
                        <a:pt x="870391" y="220042"/>
                      </a:lnTo>
                      <a:lnTo>
                        <a:pt x="880171" y="97796"/>
                      </a:lnTo>
                      <a:lnTo>
                        <a:pt x="899730" y="34229"/>
                      </a:lnTo>
                      <a:lnTo>
                        <a:pt x="933959" y="0"/>
                      </a:lnTo>
                      <a:lnTo>
                        <a:pt x="968188" y="146695"/>
                      </a:lnTo>
                      <a:lnTo>
                        <a:pt x="1002417" y="488984"/>
                      </a:lnTo>
                      <a:lnTo>
                        <a:pt x="1041536" y="753035"/>
                      </a:lnTo>
                      <a:lnTo>
                        <a:pt x="1149112" y="1002417"/>
                      </a:lnTo>
                      <a:lnTo>
                        <a:pt x="1202900" y="1100214"/>
                      </a:lnTo>
                      <a:lnTo>
                        <a:pt x="1271358" y="1021976"/>
                      </a:lnTo>
                      <a:lnTo>
                        <a:pt x="1295807" y="997527"/>
                      </a:lnTo>
                      <a:lnTo>
                        <a:pt x="1295807" y="997527"/>
                      </a:lnTo>
                      <a:lnTo>
                        <a:pt x="1383824" y="1051315"/>
                      </a:lnTo>
                      <a:lnTo>
                        <a:pt x="1452282" y="1154002"/>
                      </a:lnTo>
                      <a:lnTo>
                        <a:pt x="1452282" y="1154002"/>
                      </a:lnTo>
                      <a:lnTo>
                        <a:pt x="1452282" y="1154002"/>
                      </a:lnTo>
                      <a:lnTo>
                        <a:pt x="1462062" y="1198010"/>
                      </a:lnTo>
                      <a:lnTo>
                        <a:pt x="1789681" y="1276248"/>
                      </a:lnTo>
                      <a:lnTo>
                        <a:pt x="1173561" y="1975495"/>
                      </a:lnTo>
                      <a:lnTo>
                        <a:pt x="0" y="1559859"/>
                      </a:lnTo>
                      <a:lnTo>
                        <a:pt x="699247" y="953518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430C54">
                        <a:alpha val="70000"/>
                      </a:srgbClr>
                    </a:gs>
                    <a:gs pos="75000">
                      <a:srgbClr val="39BB75">
                        <a:alpha val="70000"/>
                      </a:srgbClr>
                    </a:gs>
                    <a:gs pos="50000">
                      <a:srgbClr val="365B8D">
                        <a:alpha val="70000"/>
                      </a:srgbClr>
                    </a:gs>
                    <a:gs pos="90000">
                      <a:srgbClr val="FFEF16">
                        <a:alpha val="70000"/>
                      </a:srgbClr>
                    </a:gs>
                  </a:gsLst>
                  <a:lin ang="16200000" scaled="1"/>
                  <a:tileRect/>
                </a:gra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8AD31ED-899E-8075-9B78-0EA8C69EBCD8}"/>
                  </a:ext>
                </a:extLst>
              </p:cNvPr>
              <p:cNvGrpSpPr/>
              <p:nvPr/>
            </p:nvGrpSpPr>
            <p:grpSpPr>
              <a:xfrm>
                <a:off x="6020706" y="7533913"/>
                <a:ext cx="2704153" cy="2344706"/>
                <a:chOff x="6020706" y="7546063"/>
                <a:chExt cx="2704153" cy="2344706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DFD985AE-6DBC-C3B7-43A2-6EBBA71EC7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67886" t="52595"/>
                <a:stretch>
                  <a:fillRect/>
                </a:stretch>
              </p:blipFill>
              <p:spPr>
                <a:xfrm>
                  <a:off x="6020706" y="7546063"/>
                  <a:ext cx="2704153" cy="2344706"/>
                </a:xfrm>
                <a:prstGeom prst="rect">
                  <a:avLst/>
                </a:prstGeom>
              </p:spPr>
            </p:pic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3AE38B3-D6CF-7929-B936-ED54C129F373}"/>
                    </a:ext>
                  </a:extLst>
                </p:cNvPr>
                <p:cNvSpPr/>
                <p:nvPr/>
              </p:nvSpPr>
              <p:spPr>
                <a:xfrm>
                  <a:off x="6437243" y="7741620"/>
                  <a:ext cx="1795670" cy="1901686"/>
                </a:xfrm>
                <a:custGeom>
                  <a:avLst/>
                  <a:gdLst>
                    <a:gd name="connsiteX0" fmla="*/ 1189383 w 1795670"/>
                    <a:gd name="connsiteY0" fmla="*/ 1901686 h 1901686"/>
                    <a:gd name="connsiteX1" fmla="*/ 0 w 1795670"/>
                    <a:gd name="connsiteY1" fmla="*/ 1477617 h 1901686"/>
                    <a:gd name="connsiteX2" fmla="*/ 642731 w 1795670"/>
                    <a:gd name="connsiteY2" fmla="*/ 934278 h 1901686"/>
                    <a:gd name="connsiteX3" fmla="*/ 685800 w 1795670"/>
                    <a:gd name="connsiteY3" fmla="*/ 768626 h 1901686"/>
                    <a:gd name="connsiteX4" fmla="*/ 728870 w 1795670"/>
                    <a:gd name="connsiteY4" fmla="*/ 649356 h 1901686"/>
                    <a:gd name="connsiteX5" fmla="*/ 758687 w 1795670"/>
                    <a:gd name="connsiteY5" fmla="*/ 344556 h 1901686"/>
                    <a:gd name="connsiteX6" fmla="*/ 762000 w 1795670"/>
                    <a:gd name="connsiteY6" fmla="*/ 212034 h 1901686"/>
                    <a:gd name="connsiteX7" fmla="*/ 785192 w 1795670"/>
                    <a:gd name="connsiteY7" fmla="*/ 89452 h 1901686"/>
                    <a:gd name="connsiteX8" fmla="*/ 821635 w 1795670"/>
                    <a:gd name="connsiteY8" fmla="*/ 33130 h 1901686"/>
                    <a:gd name="connsiteX9" fmla="*/ 864705 w 1795670"/>
                    <a:gd name="connsiteY9" fmla="*/ 33130 h 1901686"/>
                    <a:gd name="connsiteX10" fmla="*/ 881270 w 1795670"/>
                    <a:gd name="connsiteY10" fmla="*/ 69573 h 1901686"/>
                    <a:gd name="connsiteX11" fmla="*/ 881270 w 1795670"/>
                    <a:gd name="connsiteY11" fmla="*/ 69573 h 1901686"/>
                    <a:gd name="connsiteX12" fmla="*/ 934279 w 1795670"/>
                    <a:gd name="connsiteY12" fmla="*/ 53008 h 1901686"/>
                    <a:gd name="connsiteX13" fmla="*/ 970722 w 1795670"/>
                    <a:gd name="connsiteY13" fmla="*/ 62947 h 1901686"/>
                    <a:gd name="connsiteX14" fmla="*/ 1013792 w 1795670"/>
                    <a:gd name="connsiteY14" fmla="*/ 149086 h 1901686"/>
                    <a:gd name="connsiteX15" fmla="*/ 1046922 w 1795670"/>
                    <a:gd name="connsiteY15" fmla="*/ 288234 h 1901686"/>
                    <a:gd name="connsiteX16" fmla="*/ 1063487 w 1795670"/>
                    <a:gd name="connsiteY16" fmla="*/ 351182 h 1901686"/>
                    <a:gd name="connsiteX17" fmla="*/ 1116496 w 1795670"/>
                    <a:gd name="connsiteY17" fmla="*/ 361121 h 1901686"/>
                    <a:gd name="connsiteX18" fmla="*/ 1189383 w 1795670"/>
                    <a:gd name="connsiteY18" fmla="*/ 311426 h 1901686"/>
                    <a:gd name="connsiteX19" fmla="*/ 1239079 w 1795670"/>
                    <a:gd name="connsiteY19" fmla="*/ 251791 h 1901686"/>
                    <a:gd name="connsiteX20" fmla="*/ 1278835 w 1795670"/>
                    <a:gd name="connsiteY20" fmla="*/ 122582 h 1901686"/>
                    <a:gd name="connsiteX21" fmla="*/ 1315279 w 1795670"/>
                    <a:gd name="connsiteY21" fmla="*/ 26504 h 1901686"/>
                    <a:gd name="connsiteX22" fmla="*/ 1351722 w 1795670"/>
                    <a:gd name="connsiteY22" fmla="*/ 0 h 1901686"/>
                    <a:gd name="connsiteX23" fmla="*/ 1378227 w 1795670"/>
                    <a:gd name="connsiteY23" fmla="*/ 23191 h 1901686"/>
                    <a:gd name="connsiteX24" fmla="*/ 1398105 w 1795670"/>
                    <a:gd name="connsiteY24" fmla="*/ 109330 h 1901686"/>
                    <a:gd name="connsiteX25" fmla="*/ 1441174 w 1795670"/>
                    <a:gd name="connsiteY25" fmla="*/ 487017 h 1901686"/>
                    <a:gd name="connsiteX26" fmla="*/ 1457740 w 1795670"/>
                    <a:gd name="connsiteY26" fmla="*/ 768626 h 1901686"/>
                    <a:gd name="connsiteX27" fmla="*/ 1497496 w 1795670"/>
                    <a:gd name="connsiteY27" fmla="*/ 974034 h 1901686"/>
                    <a:gd name="connsiteX28" fmla="*/ 1517374 w 1795670"/>
                    <a:gd name="connsiteY28" fmla="*/ 1119808 h 1901686"/>
                    <a:gd name="connsiteX29" fmla="*/ 1795670 w 1795670"/>
                    <a:gd name="connsiteY29" fmla="*/ 1202634 h 1901686"/>
                    <a:gd name="connsiteX30" fmla="*/ 1189383 w 1795670"/>
                    <a:gd name="connsiteY30" fmla="*/ 1901686 h 1901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95670" h="1901686">
                      <a:moveTo>
                        <a:pt x="1189383" y="1901686"/>
                      </a:moveTo>
                      <a:lnTo>
                        <a:pt x="0" y="1477617"/>
                      </a:lnTo>
                      <a:lnTo>
                        <a:pt x="642731" y="934278"/>
                      </a:lnTo>
                      <a:lnTo>
                        <a:pt x="685800" y="768626"/>
                      </a:lnTo>
                      <a:lnTo>
                        <a:pt x="728870" y="649356"/>
                      </a:lnTo>
                      <a:lnTo>
                        <a:pt x="758687" y="344556"/>
                      </a:lnTo>
                      <a:cubicBezTo>
                        <a:pt x="759791" y="300382"/>
                        <a:pt x="760896" y="256208"/>
                        <a:pt x="762000" y="212034"/>
                      </a:cubicBezTo>
                      <a:lnTo>
                        <a:pt x="785192" y="89452"/>
                      </a:lnTo>
                      <a:lnTo>
                        <a:pt x="821635" y="33130"/>
                      </a:lnTo>
                      <a:lnTo>
                        <a:pt x="864705" y="33130"/>
                      </a:lnTo>
                      <a:lnTo>
                        <a:pt x="881270" y="69573"/>
                      </a:lnTo>
                      <a:lnTo>
                        <a:pt x="881270" y="69573"/>
                      </a:lnTo>
                      <a:lnTo>
                        <a:pt x="934279" y="53008"/>
                      </a:lnTo>
                      <a:lnTo>
                        <a:pt x="970722" y="62947"/>
                      </a:lnTo>
                      <a:lnTo>
                        <a:pt x="1013792" y="149086"/>
                      </a:lnTo>
                      <a:lnTo>
                        <a:pt x="1046922" y="288234"/>
                      </a:lnTo>
                      <a:lnTo>
                        <a:pt x="1063487" y="351182"/>
                      </a:lnTo>
                      <a:lnTo>
                        <a:pt x="1116496" y="361121"/>
                      </a:lnTo>
                      <a:lnTo>
                        <a:pt x="1189383" y="311426"/>
                      </a:lnTo>
                      <a:lnTo>
                        <a:pt x="1239079" y="251791"/>
                      </a:lnTo>
                      <a:lnTo>
                        <a:pt x="1278835" y="122582"/>
                      </a:lnTo>
                      <a:lnTo>
                        <a:pt x="1315279" y="26504"/>
                      </a:lnTo>
                      <a:lnTo>
                        <a:pt x="1351722" y="0"/>
                      </a:lnTo>
                      <a:lnTo>
                        <a:pt x="1378227" y="23191"/>
                      </a:lnTo>
                      <a:lnTo>
                        <a:pt x="1398105" y="109330"/>
                      </a:lnTo>
                      <a:lnTo>
                        <a:pt x="1441174" y="487017"/>
                      </a:lnTo>
                      <a:lnTo>
                        <a:pt x="1457740" y="768626"/>
                      </a:lnTo>
                      <a:lnTo>
                        <a:pt x="1497496" y="974034"/>
                      </a:lnTo>
                      <a:lnTo>
                        <a:pt x="1517374" y="1119808"/>
                      </a:lnTo>
                      <a:lnTo>
                        <a:pt x="1795670" y="1202634"/>
                      </a:lnTo>
                      <a:lnTo>
                        <a:pt x="1189383" y="1901686"/>
                      </a:lnTo>
                      <a:close/>
                    </a:path>
                  </a:pathLst>
                </a:custGeom>
                <a:gradFill flip="none" rotWithShape="1">
                  <a:gsLst>
                    <a:gs pos="50000">
                      <a:srgbClr val="365B8D">
                        <a:alpha val="70000"/>
                      </a:srgbClr>
                    </a:gs>
                    <a:gs pos="20000">
                      <a:srgbClr val="430C54">
                        <a:alpha val="70000"/>
                      </a:srgbClr>
                    </a:gs>
                    <a:gs pos="75000">
                      <a:srgbClr val="39BB75">
                        <a:alpha val="70000"/>
                      </a:srgbClr>
                    </a:gs>
                    <a:gs pos="90000">
                      <a:srgbClr val="FFEF16">
                        <a:alpha val="70000"/>
                      </a:srgbClr>
                    </a:gs>
                  </a:gsLst>
                  <a:lin ang="16200000" scaled="1"/>
                  <a:tileRect/>
                </a:gra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A9BC11-42A1-BDE5-E9B7-CD17A51E3D04}"/>
                  </a:ext>
                </a:extLst>
              </p:cNvPr>
              <p:cNvSpPr txBox="1"/>
              <p:nvPr/>
            </p:nvSpPr>
            <p:spPr>
              <a:xfrm rot="739084">
                <a:off x="7693914" y="7522316"/>
                <a:ext cx="947375" cy="2872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sz="1200" dirty="0"/>
                  <a:t>Background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6E869DE-99CA-3949-424B-5B6BF1B99DA3}"/>
                  </a:ext>
                </a:extLst>
              </p:cNvPr>
              <p:cNvSpPr txBox="1"/>
              <p:nvPr/>
            </p:nvSpPr>
            <p:spPr>
              <a:xfrm rot="803356">
                <a:off x="7688703" y="5313094"/>
                <a:ext cx="857606" cy="3180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sz="1400" dirty="0"/>
                  <a:t>Presence</a:t>
                </a:r>
              </a:p>
            </p:txBody>
          </p:sp>
        </p:grpSp>
        <p:sp>
          <p:nvSpPr>
            <p:cNvPr id="42" name="Exploratory Data Analysis">
              <a:extLst>
                <a:ext uri="{FF2B5EF4-FFF2-40B4-BE49-F238E27FC236}">
                  <a16:creationId xmlns:a16="http://schemas.microsoft.com/office/drawing/2014/main" id="{3B548C62-7049-6102-F2E0-6B6C60061B5B}"/>
                </a:ext>
              </a:extLst>
            </p:cNvPr>
            <p:cNvSpPr/>
            <p:nvPr/>
          </p:nvSpPr>
          <p:spPr>
            <a:xfrm>
              <a:off x="5939917" y="3904514"/>
              <a:ext cx="2704152" cy="5842616"/>
            </a:xfrm>
            <a:prstGeom prst="roundRect">
              <a:avLst>
                <a:gd name="adj" fmla="val 13048"/>
              </a:avLst>
            </a:prstGeom>
            <a:noFill/>
            <a:ln w="3810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>
                <a:defRPr sz="3200"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sz="2000" dirty="0"/>
                <a:t>Probability Densities</a:t>
              </a:r>
            </a:p>
            <a:p>
              <a:r>
                <a:rPr lang="en-US" sz="1800" b="0" dirty="0" err="1"/>
                <a:t>Densités</a:t>
              </a:r>
              <a:r>
                <a:rPr lang="en-US" sz="1800" b="0" dirty="0"/>
                <a:t> de </a:t>
              </a:r>
              <a:r>
                <a:rPr lang="en-US" sz="1800" b="0" dirty="0" err="1"/>
                <a:t>probabilité</a:t>
              </a:r>
              <a:endParaRPr lang="en-US" sz="1800" b="0" dirty="0"/>
            </a:p>
            <a:p>
              <a:endParaRPr lang="en-US" sz="1400" b="0" dirty="0"/>
            </a:p>
            <a:p>
              <a:endParaRPr lang="en-US" sz="1400" b="0" dirty="0"/>
            </a:p>
            <a:p>
              <a:endParaRPr lang="en-US" sz="1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lang="en-US" sz="2000" b="0" dirty="0"/>
            </a:p>
            <a:p>
              <a:endParaRPr sz="2000" b="0" dirty="0"/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974DD1D-847C-081B-5D9E-049BFA8C7C14}"/>
              </a:ext>
            </a:extLst>
          </p:cNvPr>
          <p:cNvCxnSpPr>
            <a:cxnSpLocks/>
          </p:cNvCxnSpPr>
          <p:nvPr/>
        </p:nvCxnSpPr>
        <p:spPr>
          <a:xfrm>
            <a:off x="2900816" y="6781067"/>
            <a:ext cx="701204" cy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851DF01-9C5F-2630-12B5-1EEF566B0C50}"/>
              </a:ext>
            </a:extLst>
          </p:cNvPr>
          <p:cNvCxnSpPr>
            <a:cxnSpLocks/>
          </p:cNvCxnSpPr>
          <p:nvPr/>
        </p:nvCxnSpPr>
        <p:spPr>
          <a:xfrm>
            <a:off x="5292236" y="6781238"/>
            <a:ext cx="701204" cy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ABE061-5EBD-CEE6-094B-01FFC2F016D3}"/>
              </a:ext>
            </a:extLst>
          </p:cNvPr>
          <p:cNvCxnSpPr>
            <a:cxnSpLocks/>
          </p:cNvCxnSpPr>
          <p:nvPr/>
        </p:nvCxnSpPr>
        <p:spPr>
          <a:xfrm>
            <a:off x="8437887" y="6781238"/>
            <a:ext cx="701204" cy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45FFC33-78F8-AA04-6046-A9DCE6F4AA5E}"/>
              </a:ext>
            </a:extLst>
          </p:cNvPr>
          <p:cNvSpPr txBox="1"/>
          <p:nvPr/>
        </p:nvSpPr>
        <p:spPr>
          <a:xfrm>
            <a:off x="1216713" y="9461190"/>
            <a:ext cx="659295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rgbClr val="174F86"/>
                </a:solidFill>
                <a:effectLst/>
                <a:uFillTx/>
                <a:sym typeface="Helvetica Light"/>
              </a:rPr>
              <a:t>Adapted from Elith et al. 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F3E82-E44B-8094-034E-4E0B623F4A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3312" t="31808" r="3422" b="36206"/>
          <a:stretch>
            <a:fillRect/>
          </a:stretch>
        </p:blipFill>
        <p:spPr>
          <a:xfrm>
            <a:off x="9314368" y="4718562"/>
            <a:ext cx="623199" cy="1377128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3E0BF41E-039B-49F3-4119-A5B24DC6E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"/>
          <a:stretch>
            <a:fillRect/>
          </a:stretch>
        </p:blipFill>
        <p:spPr bwMode="auto">
          <a:xfrm flipH="1">
            <a:off x="11127783" y="15498"/>
            <a:ext cx="1873664" cy="11785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Exploratory Data Analysis">
            <a:extLst>
              <a:ext uri="{FF2B5EF4-FFF2-40B4-BE49-F238E27FC236}">
                <a16:creationId xmlns:a16="http://schemas.microsoft.com/office/drawing/2014/main" id="{770C435C-E621-157D-881E-6923AFCBDEF5}"/>
              </a:ext>
            </a:extLst>
          </p:cNvPr>
          <p:cNvSpPr/>
          <p:nvPr/>
        </p:nvSpPr>
        <p:spPr>
          <a:xfrm>
            <a:off x="9214530" y="3521400"/>
            <a:ext cx="2371593" cy="5825554"/>
          </a:xfrm>
          <a:prstGeom prst="roundRect">
            <a:avLst>
              <a:gd name="adj" fmla="val 13048"/>
            </a:avLst>
          </a:prstGeom>
          <a:noFill/>
          <a:ln w="381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000" dirty="0"/>
              <a:t>Model Predicted Distribution</a:t>
            </a:r>
          </a:p>
          <a:p>
            <a:r>
              <a:rPr lang="en-US" sz="1800" b="0" dirty="0"/>
              <a:t>Distribution </a:t>
            </a:r>
            <a:r>
              <a:rPr lang="en-US" sz="1800" b="0" dirty="0" err="1"/>
              <a:t>prédite</a:t>
            </a:r>
            <a:r>
              <a:rPr lang="en-US" sz="1800" b="0" dirty="0"/>
              <a:t> par le </a:t>
            </a:r>
            <a:r>
              <a:rPr lang="en-US" sz="1800" b="0" dirty="0" err="1"/>
              <a:t>modèle</a:t>
            </a:r>
            <a:endParaRPr lang="en-US" sz="14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3966466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2D59-CE44-672F-526B-909A9AC8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EEBB-3CC3-FBFD-1716-71A648AC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69" y="636472"/>
            <a:ext cx="11216640" cy="1413934"/>
          </a:xfrm>
        </p:spPr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E65B3-42A2-7844-47A1-8B5E83EB7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93" y="2469056"/>
            <a:ext cx="12506426" cy="6648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5C8CC"/>
                </a:solidFill>
              </a:rPr>
              <a:t>Understand when to use spatial analysis</a:t>
            </a:r>
            <a:br>
              <a:rPr lang="en-US" dirty="0"/>
            </a:br>
            <a:r>
              <a:rPr lang="fr-FR" dirty="0">
                <a:solidFill>
                  <a:srgbClr val="C1E1FE"/>
                </a:solidFill>
              </a:rPr>
              <a:t>Comprendre quand utiliser l’analyse spatiale</a:t>
            </a:r>
          </a:p>
          <a:p>
            <a:r>
              <a:rPr lang="en-US" dirty="0">
                <a:solidFill>
                  <a:srgbClr val="C5C8CC"/>
                </a:solidFill>
              </a:rPr>
              <a:t>Gain familiarity with different types of statistical approaches in spatial analysis</a:t>
            </a:r>
            <a:br>
              <a:rPr lang="en-US" dirty="0">
                <a:solidFill>
                  <a:srgbClr val="100F00"/>
                </a:solidFill>
              </a:rPr>
            </a:br>
            <a:r>
              <a:rPr lang="fr-FR" dirty="0">
                <a:solidFill>
                  <a:srgbClr val="C1E1FE"/>
                </a:solidFill>
              </a:rPr>
              <a:t>Se familiariser avec les divers types d’approches statistiques utilisés dans l’analyse spatiale</a:t>
            </a:r>
          </a:p>
          <a:p>
            <a:r>
              <a:rPr lang="en-US" dirty="0">
                <a:solidFill>
                  <a:srgbClr val="100F00"/>
                </a:solidFill>
              </a:rPr>
              <a:t>Identify different types of spatial data and programs</a:t>
            </a:r>
            <a:br>
              <a:rPr lang="en-US" dirty="0">
                <a:solidFill>
                  <a:srgbClr val="100F00"/>
                </a:solidFill>
              </a:rPr>
            </a:br>
            <a:r>
              <a:rPr lang="fr-FR" dirty="0">
                <a:solidFill>
                  <a:srgbClr val="0171C0"/>
                </a:solidFill>
              </a:rPr>
              <a:t>Identifier les différents types de données spatiales et de programmes</a:t>
            </a:r>
          </a:p>
        </p:txBody>
      </p:sp>
    </p:spTree>
    <p:extLst>
      <p:ext uri="{BB962C8B-B14F-4D97-AF65-F5344CB8AC3E}">
        <p14:creationId xmlns:p14="http://schemas.microsoft.com/office/powerpoint/2010/main" val="1132965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Forms of spatial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/>
              <a:t>Vectors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722" name="Screen Shot 2017-12-28 at 10.28.39 AM.png" descr="Screen Shot 2017-12-28 at 10.28.39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971" y="2724471"/>
            <a:ext cx="3085374" cy="23250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23" name="Screen Shot 2017-12-28 at 10.28.44 AM.png" descr="Screen Shot 2017-12-28 at 10.28.4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88" y="2714474"/>
            <a:ext cx="3040370" cy="233535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24" name="Screen Shot 2017-12-28 at 10.28.49 AM.png" descr="Screen Shot 2017-12-28 at 10.28.49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425" y="2695812"/>
            <a:ext cx="3233148" cy="23665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8F1D7-5A56-A152-852A-2D038282D305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2B584-DF1F-BBFA-0DBD-DC2F4B79E836}"/>
              </a:ext>
            </a:extLst>
          </p:cNvPr>
          <p:cNvSpPr txBox="1"/>
          <p:nvPr/>
        </p:nvSpPr>
        <p:spPr>
          <a:xfrm>
            <a:off x="1591626" y="5062342"/>
            <a:ext cx="308537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2EE12-03CF-5A80-A699-9C25E612469F}"/>
              </a:ext>
            </a:extLst>
          </p:cNvPr>
          <p:cNvSpPr txBox="1"/>
          <p:nvPr/>
        </p:nvSpPr>
        <p:spPr>
          <a:xfrm>
            <a:off x="4676999" y="5036255"/>
            <a:ext cx="30403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Lines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32F74-1289-31E6-27C0-5ABC0599B963}"/>
              </a:ext>
            </a:extLst>
          </p:cNvPr>
          <p:cNvSpPr txBox="1"/>
          <p:nvPr/>
        </p:nvSpPr>
        <p:spPr>
          <a:xfrm>
            <a:off x="8011425" y="5036255"/>
            <a:ext cx="32051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Polygons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E518B-8E33-C8C9-2CA1-4CEF17BD8C6D}"/>
              </a:ext>
            </a:extLst>
          </p:cNvPr>
          <p:cNvSpPr txBox="1"/>
          <p:nvPr/>
        </p:nvSpPr>
        <p:spPr>
          <a:xfrm>
            <a:off x="1591626" y="5893303"/>
            <a:ext cx="3153666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L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ocations of an animal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Infected people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Buildings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FD4CE-B1F4-4E13-238C-195FA4AD1D6E}"/>
              </a:ext>
            </a:extLst>
          </p:cNvPr>
          <p:cNvSpPr txBox="1"/>
          <p:nvPr/>
        </p:nvSpPr>
        <p:spPr>
          <a:xfrm>
            <a:off x="4818186" y="5893303"/>
            <a:ext cx="308537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Animal movement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Roads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AFA8AA-504A-D32B-44F8-DB22DF47F6C8}"/>
              </a:ext>
            </a:extLst>
          </p:cNvPr>
          <p:cNvSpPr txBox="1"/>
          <p:nvPr/>
        </p:nvSpPr>
        <p:spPr>
          <a:xfrm>
            <a:off x="8011426" y="5825050"/>
            <a:ext cx="340174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Home range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Study area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Prevalence over a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50DC8E-9EF2-C31F-6ADD-3407CEFDD899}"/>
              </a:ext>
            </a:extLst>
          </p:cNvPr>
          <p:cNvSpPr txBox="1"/>
          <p:nvPr/>
        </p:nvSpPr>
        <p:spPr>
          <a:xfrm>
            <a:off x="1557479" y="7150101"/>
            <a:ext cx="315366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Emplacements d’un animal</a:t>
            </a:r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 err="1"/>
              <a:t>Personnes</a:t>
            </a:r>
            <a:r>
              <a:rPr lang="en-US" sz="2000" dirty="0"/>
              <a:t> </a:t>
            </a:r>
            <a:r>
              <a:rPr lang="en-US" sz="2000" dirty="0" err="1"/>
              <a:t>infectées</a:t>
            </a:r>
            <a:endParaRPr lang="en-US" sz="2000" dirty="0"/>
          </a:p>
          <a:p>
            <a:pPr marL="342900" marR="0" indent="-3429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Bâtiments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0CA7E-8DAC-A59D-54F8-C8E883194F4F}"/>
              </a:ext>
            </a:extLst>
          </p:cNvPr>
          <p:cNvSpPr txBox="1"/>
          <p:nvPr/>
        </p:nvSpPr>
        <p:spPr>
          <a:xfrm>
            <a:off x="4818185" y="7175216"/>
            <a:ext cx="308537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/>
              <a:t>Déplacement</a:t>
            </a:r>
            <a:r>
              <a:rPr lang="en-US" sz="2000" dirty="0"/>
              <a:t> des </a:t>
            </a:r>
            <a:r>
              <a:rPr lang="en-US" sz="2000" dirty="0" err="1"/>
              <a:t>animaux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Routes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D1A3B-946A-A118-FFC4-DFAED9D29ED0}"/>
              </a:ext>
            </a:extLst>
          </p:cNvPr>
          <p:cNvSpPr txBox="1"/>
          <p:nvPr/>
        </p:nvSpPr>
        <p:spPr>
          <a:xfrm>
            <a:off x="8010598" y="7175216"/>
            <a:ext cx="358283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Domaine vital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Zone </a:t>
            </a:r>
            <a:r>
              <a:rPr lang="en-US" sz="2000" dirty="0" err="1"/>
              <a:t>d’étude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Prévalence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dans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région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4B16-A54D-3569-9242-489BD4BC1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ED5C42-FF68-39F5-48F4-6E44C59B2D93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Screen Shot 2017-12-28 at 10.21.58 AM.png" descr="Screen Shot 2017-12-28 at 10.21.58 AM.png">
            <a:extLst>
              <a:ext uri="{FF2B5EF4-FFF2-40B4-BE49-F238E27FC236}">
                <a16:creationId xmlns:a16="http://schemas.microsoft.com/office/drawing/2014/main" id="{27B0F56E-FA86-C2DE-7E30-DB6AF6F0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52" y="3351745"/>
            <a:ext cx="7006248" cy="4487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Screen Shot 2017-12-28 at 10.22.53 AM.png" descr="Screen Shot 2017-12-28 at 10.22.53 AM.png">
            <a:extLst>
              <a:ext uri="{FF2B5EF4-FFF2-40B4-BE49-F238E27FC236}">
                <a16:creationId xmlns:a16="http://schemas.microsoft.com/office/drawing/2014/main" id="{20BB805C-8C45-FDE5-8D90-5388FCA7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991333"/>
            <a:ext cx="3977584" cy="3073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creen Shot 2017-12-28 at 10.22.58 AM.png" descr="Screen Shot 2017-12-28 at 10.22.58 AM.png">
            <a:extLst>
              <a:ext uri="{FF2B5EF4-FFF2-40B4-BE49-F238E27FC236}">
                <a16:creationId xmlns:a16="http://schemas.microsoft.com/office/drawing/2014/main" id="{3504722B-6A4F-EF29-947C-5330FD87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9" y="7110406"/>
            <a:ext cx="2882901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aster Data…">
            <a:extLst>
              <a:ext uri="{FF2B5EF4-FFF2-40B4-BE49-F238E27FC236}">
                <a16:creationId xmlns:a16="http://schemas.microsoft.com/office/drawing/2014/main" id="{AE79F65E-2258-8A82-0F63-D7F1B3FECE1C}"/>
              </a:ext>
            </a:extLst>
          </p:cNvPr>
          <p:cNvSpPr txBox="1"/>
          <p:nvPr/>
        </p:nvSpPr>
        <p:spPr>
          <a:xfrm>
            <a:off x="952500" y="2758777"/>
            <a:ext cx="5334000" cy="5673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2800"/>
            </a:pPr>
            <a:r>
              <a:rPr dirty="0"/>
              <a:t>Area is divided into cell that each contain the value of a point (often continuous</a:t>
            </a:r>
            <a:r>
              <a:rPr lang="en-US" dirty="0"/>
              <a:t>)</a:t>
            </a:r>
          </a:p>
          <a:p>
            <a:pPr algn="l">
              <a:defRPr sz="2800"/>
            </a:pPr>
            <a:endParaRPr lang="en-US" sz="2200" dirty="0"/>
          </a:p>
          <a:p>
            <a:pPr algn="l">
              <a:defRPr sz="2800"/>
            </a:pPr>
            <a:r>
              <a:rPr lang="en-US" sz="2200" dirty="0"/>
              <a:t>La zone </a:t>
            </a:r>
            <a:r>
              <a:rPr lang="en-US" sz="2200" dirty="0" err="1"/>
              <a:t>est</a:t>
            </a:r>
            <a:r>
              <a:rPr lang="en-US" sz="2200" dirty="0"/>
              <a:t> </a:t>
            </a:r>
            <a:r>
              <a:rPr lang="en-US" sz="2200" dirty="0" err="1"/>
              <a:t>divisée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cellules, </a:t>
            </a:r>
            <a:r>
              <a:rPr lang="en-US" sz="2200" dirty="0" err="1"/>
              <a:t>chacune</a:t>
            </a:r>
            <a:r>
              <a:rPr lang="en-US" sz="2200" dirty="0"/>
              <a:t> </a:t>
            </a:r>
            <a:r>
              <a:rPr lang="en-US" sz="2200" dirty="0" err="1"/>
              <a:t>contenant</a:t>
            </a:r>
            <a:r>
              <a:rPr lang="en-US" sz="2200" dirty="0"/>
              <a:t> la </a:t>
            </a:r>
            <a:r>
              <a:rPr lang="en-US" sz="2200" dirty="0" err="1"/>
              <a:t>valeur</a:t>
            </a:r>
            <a:r>
              <a:rPr lang="en-US" sz="2200" dirty="0"/>
              <a:t> d’un point (</a:t>
            </a:r>
            <a:r>
              <a:rPr lang="en-US" sz="2200" dirty="0" err="1"/>
              <a:t>souvent</a:t>
            </a:r>
            <a:r>
              <a:rPr lang="en-US" sz="2200" dirty="0"/>
              <a:t> continue).</a:t>
            </a:r>
            <a:endParaRPr sz="2200" dirty="0"/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0F7E6538-6E38-2541-7134-1429E8C46B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429411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85F95-BED0-315E-C2D6-07D3B4DB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Forms of spatial data">
            <a:extLst>
              <a:ext uri="{FF2B5EF4-FFF2-40B4-BE49-F238E27FC236}">
                <a16:creationId xmlns:a16="http://schemas.microsoft.com/office/drawing/2014/main" id="{E61DB66D-59A7-FE27-9B30-99F3DC169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/>
              <a:t>Vectors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67C26-41ED-5A1B-EE25-BA7433A9E1E4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Picture 12" descr="A map of a hotel&#10;&#10;AI-generated content may be incorrect.">
            <a:extLst>
              <a:ext uri="{FF2B5EF4-FFF2-40B4-BE49-F238E27FC236}">
                <a16:creationId xmlns:a16="http://schemas.microsoft.com/office/drawing/2014/main" id="{60517A3A-A572-7ED3-B53C-F2DD48F23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5" y="4290060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E85217-8E95-5DB2-26E0-2A906326AFF8}"/>
              </a:ext>
            </a:extLst>
          </p:cNvPr>
          <p:cNvSpPr txBox="1"/>
          <p:nvPr/>
        </p:nvSpPr>
        <p:spPr>
          <a:xfrm>
            <a:off x="384441" y="2910759"/>
            <a:ext cx="308537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Points, lines and polygons</a:t>
            </a:r>
          </a:p>
        </p:txBody>
      </p:sp>
    </p:spTree>
    <p:extLst>
      <p:ext uri="{BB962C8B-B14F-4D97-AF65-F5344CB8AC3E}">
        <p14:creationId xmlns:p14="http://schemas.microsoft.com/office/powerpoint/2010/main" val="164496058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058D-B330-3E45-8553-B39C809C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Forms of spatial data">
            <a:extLst>
              <a:ext uri="{FF2B5EF4-FFF2-40B4-BE49-F238E27FC236}">
                <a16:creationId xmlns:a16="http://schemas.microsoft.com/office/drawing/2014/main" id="{60D2B4F3-854E-6017-E06E-F5FB419403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/>
              <a:t>Vectors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C5F9D-9F92-0351-5454-2BCA3E096C42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Picture 12" descr="A map of a hotel&#10;&#10;AI-generated content may be incorrect.">
            <a:extLst>
              <a:ext uri="{FF2B5EF4-FFF2-40B4-BE49-F238E27FC236}">
                <a16:creationId xmlns:a16="http://schemas.microsoft.com/office/drawing/2014/main" id="{5F87AB1E-70E0-8BE7-15E5-34FA937783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5" y="4290060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map of a hotel&#10;&#10;AI-generated content may be incorrect.">
            <a:extLst>
              <a:ext uri="{FF2B5EF4-FFF2-40B4-BE49-F238E27FC236}">
                <a16:creationId xmlns:a16="http://schemas.microsoft.com/office/drawing/2014/main" id="{8BF61025-4464-FCEF-439D-9AEB55B65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76" y="3764280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5A17A-3A51-EB62-71EE-2805016CB84F}"/>
              </a:ext>
            </a:extLst>
          </p:cNvPr>
          <p:cNvSpPr txBox="1"/>
          <p:nvPr/>
        </p:nvSpPr>
        <p:spPr>
          <a:xfrm>
            <a:off x="384441" y="2910759"/>
            <a:ext cx="308537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Points, lines and polygons</a:t>
            </a:r>
          </a:p>
        </p:txBody>
      </p:sp>
    </p:spTree>
    <p:extLst>
      <p:ext uri="{BB962C8B-B14F-4D97-AF65-F5344CB8AC3E}">
        <p14:creationId xmlns:p14="http://schemas.microsoft.com/office/powerpoint/2010/main" val="20696999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3EE9E-26B8-75F0-23DD-63CE81DA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Forms of spatial data">
            <a:extLst>
              <a:ext uri="{FF2B5EF4-FFF2-40B4-BE49-F238E27FC236}">
                <a16:creationId xmlns:a16="http://schemas.microsoft.com/office/drawing/2014/main" id="{F51D0D7B-F70C-607B-6FA2-805DDC8DD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/>
              <a:t>Vectors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E5153E-5F58-1C1B-5837-87EF54E0F8E9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Picture 12" descr="A map of a hotel&#10;&#10;AI-generated content may be incorrect.">
            <a:extLst>
              <a:ext uri="{FF2B5EF4-FFF2-40B4-BE49-F238E27FC236}">
                <a16:creationId xmlns:a16="http://schemas.microsoft.com/office/drawing/2014/main" id="{A4D252AF-ACA5-175C-D0F7-50CDB39529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35" y="4290060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map of a hotel&#10;&#10;AI-generated content may be incorrect.">
            <a:extLst>
              <a:ext uri="{FF2B5EF4-FFF2-40B4-BE49-F238E27FC236}">
                <a16:creationId xmlns:a16="http://schemas.microsoft.com/office/drawing/2014/main" id="{C20835D3-64F8-F0DF-E141-E30F31E50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76" y="3764280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map of a hotel&#10;&#10;AI-generated content may be incorrect.">
            <a:extLst>
              <a:ext uri="{FF2B5EF4-FFF2-40B4-BE49-F238E27FC236}">
                <a16:creationId xmlns:a16="http://schemas.microsoft.com/office/drawing/2014/main" id="{16DD2263-1791-0870-D581-C43623B02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73" y="2988426"/>
            <a:ext cx="4637127" cy="4358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2060C5-DDD3-CE21-43DB-D4C28D75CDF1}"/>
              </a:ext>
            </a:extLst>
          </p:cNvPr>
          <p:cNvSpPr txBox="1"/>
          <p:nvPr/>
        </p:nvSpPr>
        <p:spPr>
          <a:xfrm>
            <a:off x="384441" y="2910759"/>
            <a:ext cx="308537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Points, lines and polygons</a:t>
            </a:r>
          </a:p>
        </p:txBody>
      </p:sp>
    </p:spTree>
    <p:extLst>
      <p:ext uri="{BB962C8B-B14F-4D97-AF65-F5344CB8AC3E}">
        <p14:creationId xmlns:p14="http://schemas.microsoft.com/office/powerpoint/2010/main" val="268669325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E4A8-9D04-9EE4-EFD8-1E9C45AC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35DBDE-B4EE-C1F0-B48F-D26113EA4C90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E3A88C3F-7DD5-DC37-6F03-68D9561632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4EF7852-CDEE-C3E9-ECA8-F5B2CA272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500" y="4708029"/>
            <a:ext cx="6307024" cy="42141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632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97B0-9608-111F-B444-62B8789C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56B6A-6223-A468-8086-579133F12E2B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76838475-BB3C-C6E0-4DAA-2AEA9F84C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7D70C514-264B-391C-1E8F-D0A7B39B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500" y="4708029"/>
            <a:ext cx="6307024" cy="42141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48924FD1-EED2-5DF4-E5CA-D46AD8F0A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3" t="28063" r="18712" b="30442"/>
          <a:stretch>
            <a:fillRect/>
          </a:stretch>
        </p:blipFill>
        <p:spPr bwMode="auto">
          <a:xfrm flipH="1">
            <a:off x="4784220" y="4099992"/>
            <a:ext cx="3977585" cy="4487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848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FF62E-44B1-9D76-4C69-B24ABDC7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F6A3-AB6F-EDE3-E8CF-1FB02FAC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69" y="636472"/>
            <a:ext cx="11216640" cy="1413934"/>
          </a:xfrm>
        </p:spPr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B6D4-A43D-59E8-C730-B1B241EC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93" y="2469056"/>
            <a:ext cx="12506426" cy="6648072"/>
          </a:xfrm>
        </p:spPr>
        <p:txBody>
          <a:bodyPr>
            <a:normAutofit/>
          </a:bodyPr>
          <a:lstStyle/>
          <a:p>
            <a:r>
              <a:rPr lang="en-US" dirty="0"/>
              <a:t>Understand when to use spatial analysis</a:t>
            </a:r>
            <a:br>
              <a:rPr lang="en-US" dirty="0"/>
            </a:br>
            <a:r>
              <a:rPr lang="fr-FR" dirty="0">
                <a:solidFill>
                  <a:srgbClr val="0070C0"/>
                </a:solidFill>
              </a:rPr>
              <a:t>Comprendre quand utiliser l’analyse spatiale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Gain familiarity with different types of statistical approaches in spatial analysis</a:t>
            </a:r>
            <a:br>
              <a:rPr lang="en-US" dirty="0"/>
            </a:b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Se familiariser avec les divers types d’approches statistiques utilisés dans l’analyse spatiale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Identify different types of spatial data and programs</a:t>
            </a:r>
            <a:br>
              <a:rPr lang="en-US" dirty="0"/>
            </a:b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Identifier les différents types de données spatiales et de programmes</a:t>
            </a:r>
          </a:p>
        </p:txBody>
      </p:sp>
    </p:spTree>
    <p:extLst>
      <p:ext uri="{BB962C8B-B14F-4D97-AF65-F5344CB8AC3E}">
        <p14:creationId xmlns:p14="http://schemas.microsoft.com/office/powerpoint/2010/main" val="3734808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1925-D664-483E-A9CD-26BCCF8AB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9B3F3-A58A-6277-3D0C-878F57961BD6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168C460A-8E72-390F-EE95-C9D976493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22ABAEA-B3BE-99DA-6D61-FAB969ED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500" y="4708029"/>
            <a:ext cx="6307024" cy="42141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A95EE30-2C99-2F18-A04F-9DD19C7FF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13" t="28063" r="18712" b="30442"/>
          <a:stretch>
            <a:fillRect/>
          </a:stretch>
        </p:blipFill>
        <p:spPr bwMode="auto">
          <a:xfrm flipH="1">
            <a:off x="4784220" y="4099992"/>
            <a:ext cx="3977585" cy="44875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975EB-40B2-FC21-B2F4-D2B8A2C75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6" t="58031" r="24179" b="29967"/>
          <a:stretch>
            <a:fillRect/>
          </a:stretch>
        </p:blipFill>
        <p:spPr bwMode="auto">
          <a:xfrm flipH="1">
            <a:off x="7259524" y="2935083"/>
            <a:ext cx="4699241" cy="50278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4574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D2FFF-F30E-662D-AE52-FE19E25C9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72C36-895B-9DF2-361A-85BDFF99666D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23DDC56F-6B22-3485-0743-1C14D47EC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F10AC-923B-F6E8-322E-0F09B3FA6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36" t="8287" r="36205" b="8315"/>
          <a:stretch>
            <a:fillRect/>
          </a:stretch>
        </p:blipFill>
        <p:spPr>
          <a:xfrm>
            <a:off x="247195" y="4272672"/>
            <a:ext cx="2800805" cy="54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42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1F477-3C7E-BA6E-39EE-8A65A2D98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294F2-C450-9B8D-5D84-E3BD040483E8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5E8B4504-51A4-E626-3FF7-A26F3E56E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A7F89-8691-8412-3259-F2085657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36" t="8287" r="36205" b="8315"/>
          <a:stretch>
            <a:fillRect/>
          </a:stretch>
        </p:blipFill>
        <p:spPr>
          <a:xfrm>
            <a:off x="247195" y="4272672"/>
            <a:ext cx="2800805" cy="5480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61BAD1-6AEA-EA72-AB52-F1E7CFC2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30" t="9046" r="36706" b="38932"/>
          <a:stretch>
            <a:fillRect/>
          </a:stretch>
        </p:blipFill>
        <p:spPr>
          <a:xfrm>
            <a:off x="3377091" y="4272671"/>
            <a:ext cx="2800805" cy="5480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369529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CD30-10FC-5E7D-AB8F-9A673136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3F04CB-B250-CE53-3528-2537DC27FA51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CFF30FA7-5F4F-CF25-F872-AF6A14A5BB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732A6-F716-5CBA-D757-781E0EB5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36" t="8287" r="36205" b="8315"/>
          <a:stretch>
            <a:fillRect/>
          </a:stretch>
        </p:blipFill>
        <p:spPr>
          <a:xfrm>
            <a:off x="247195" y="4272672"/>
            <a:ext cx="2800805" cy="5480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75A59-84CC-ACA5-E5DB-789FAA39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30" t="9046" r="36706" b="38932"/>
          <a:stretch>
            <a:fillRect/>
          </a:stretch>
        </p:blipFill>
        <p:spPr>
          <a:xfrm>
            <a:off x="3377091" y="4272671"/>
            <a:ext cx="2800805" cy="5480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AEEC04-71E1-BA43-CE6A-12C29692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36" t="8562" r="41842" b="70678"/>
          <a:stretch>
            <a:fillRect/>
          </a:stretch>
        </p:blipFill>
        <p:spPr>
          <a:xfrm>
            <a:off x="6718302" y="4272672"/>
            <a:ext cx="2800805" cy="5480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069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8192-6D1C-5514-8883-B280B067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3F7FE5-68A3-792B-8A60-59680FCBFC43}"/>
              </a:ext>
            </a:extLst>
          </p:cNvPr>
          <p:cNvSpPr txBox="1"/>
          <p:nvPr/>
        </p:nvSpPr>
        <p:spPr>
          <a:xfrm>
            <a:off x="13295021" y="839024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orms of spatial data">
            <a:extLst>
              <a:ext uri="{FF2B5EF4-FFF2-40B4-BE49-F238E27FC236}">
                <a16:creationId xmlns:a16="http://schemas.microsoft.com/office/drawing/2014/main" id="{456B23CD-D099-9445-F450-0E452C0FF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/>
            </a:lvl1pPr>
          </a:lstStyle>
          <a:p>
            <a:r>
              <a:rPr lang="en-US" sz="7300" b="1" dirty="0" err="1"/>
              <a:t>Rasters</a:t>
            </a:r>
            <a:br>
              <a:rPr lang="en-US" sz="4900" dirty="0"/>
            </a:br>
            <a:r>
              <a:rPr lang="en-US" sz="4900" dirty="0"/>
              <a:t>Forms of spatial data</a:t>
            </a:r>
            <a:br>
              <a:rPr lang="en-US" sz="4900" dirty="0"/>
            </a:br>
            <a:r>
              <a:rPr lang="en-US" sz="4000" dirty="0" err="1"/>
              <a:t>Formes</a:t>
            </a:r>
            <a:r>
              <a:rPr lang="en-US" sz="4000" dirty="0"/>
              <a:t> de données </a:t>
            </a:r>
            <a:r>
              <a:rPr lang="en-US" sz="4000" dirty="0" err="1"/>
              <a:t>spatiales</a:t>
            </a:r>
            <a:endParaRPr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01859-830F-31F7-F9C3-4E4209EB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36" t="8287" r="36205" b="8315"/>
          <a:stretch>
            <a:fillRect/>
          </a:stretch>
        </p:blipFill>
        <p:spPr>
          <a:xfrm>
            <a:off x="247195" y="4272672"/>
            <a:ext cx="2800805" cy="5480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AF62AE-7B8B-1E64-BE2B-6B539D67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930" t="9046" r="36706" b="38932"/>
          <a:stretch>
            <a:fillRect/>
          </a:stretch>
        </p:blipFill>
        <p:spPr>
          <a:xfrm>
            <a:off x="3377091" y="4272671"/>
            <a:ext cx="2800805" cy="5480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578C5-C524-07D9-ECB4-D87F9F87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36" t="8562" r="41842" b="70678"/>
          <a:stretch>
            <a:fillRect/>
          </a:stretch>
        </p:blipFill>
        <p:spPr>
          <a:xfrm>
            <a:off x="6718302" y="4272672"/>
            <a:ext cx="2800805" cy="54809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B509F8-0432-C7F0-FB71-19DA8742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48" t="8562" r="41842" b="86200"/>
          <a:stretch>
            <a:fillRect/>
          </a:stretch>
        </p:blipFill>
        <p:spPr>
          <a:xfrm>
            <a:off x="9817491" y="4272670"/>
            <a:ext cx="3094390" cy="5480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9649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1D4C9BD-16CD-06E2-5369-07A7DA0C8529}"/>
              </a:ext>
            </a:extLst>
          </p:cNvPr>
          <p:cNvGrpSpPr/>
          <p:nvPr/>
        </p:nvGrpSpPr>
        <p:grpSpPr>
          <a:xfrm>
            <a:off x="513512" y="2328499"/>
            <a:ext cx="3980312" cy="6304860"/>
            <a:chOff x="9044120" y="123101"/>
            <a:chExt cx="3980312" cy="6304860"/>
          </a:xfrm>
        </p:grpSpPr>
        <p:pic>
          <p:nvPicPr>
            <p:cNvPr id="699" name="Screen Shot 2018-01-01 at 7.22.22 PM.png" descr="Screen Shot 2018-01-01 at 7.22.22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0200" y="1020568"/>
              <a:ext cx="2057401" cy="1714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2" name="The best!…"/>
            <p:cNvSpPr txBox="1"/>
            <p:nvPr/>
          </p:nvSpPr>
          <p:spPr>
            <a:xfrm>
              <a:off x="9044121" y="3063151"/>
              <a:ext cx="3980311" cy="17030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FontTx/>
                <a:buChar char="•"/>
                <a:defRPr sz="2600"/>
              </a:pPr>
              <a:r>
                <a:rPr lang="en-US" dirty="0"/>
                <a:t>Free and open source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dirty="0"/>
                <a:t>Lots of </a:t>
              </a:r>
              <a:r>
                <a:rPr dirty="0"/>
                <a:t>mapping and spatial statistical capabilities</a:t>
              </a:r>
              <a:endParaRPr lang="en-US" dirty="0"/>
            </a:p>
          </p:txBody>
        </p:sp>
        <p:sp>
          <p:nvSpPr>
            <p:cNvPr id="705" name="R"/>
            <p:cNvSpPr txBox="1"/>
            <p:nvPr/>
          </p:nvSpPr>
          <p:spPr>
            <a:xfrm>
              <a:off x="10626662" y="123101"/>
              <a:ext cx="444477" cy="647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R</a:t>
              </a:r>
            </a:p>
          </p:txBody>
        </p:sp>
        <p:sp>
          <p:nvSpPr>
            <p:cNvPr id="5" name="Most commonly used mapping software…">
              <a:extLst>
                <a:ext uri="{FF2B5EF4-FFF2-40B4-BE49-F238E27FC236}">
                  <a16:creationId xmlns:a16="http://schemas.microsoft.com/office/drawing/2014/main" id="{9372CAD7-35EF-AFEE-3EE2-2CA4DFB28D6E}"/>
                </a:ext>
              </a:extLst>
            </p:cNvPr>
            <p:cNvSpPr txBox="1"/>
            <p:nvPr/>
          </p:nvSpPr>
          <p:spPr>
            <a:xfrm>
              <a:off x="9044120" y="5094263"/>
              <a:ext cx="3980311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Gratuit</a:t>
              </a:r>
              <a:r>
                <a:rPr lang="en-US" sz="2000" dirty="0"/>
                <a:t> et open source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/>
                <a:t>De </a:t>
              </a:r>
              <a:r>
                <a:rPr lang="en-US" sz="2000" dirty="0" err="1"/>
                <a:t>nombreuses</a:t>
              </a:r>
              <a:r>
                <a:rPr lang="en-US" sz="2000" dirty="0"/>
                <a:t> </a:t>
              </a:r>
              <a:r>
                <a:rPr lang="en-US" sz="2000" dirty="0" err="1"/>
                <a:t>capacités</a:t>
              </a:r>
              <a:r>
                <a:rPr lang="en-US" sz="2000" dirty="0"/>
                <a:t> de </a:t>
              </a:r>
              <a:r>
                <a:rPr lang="en-US" sz="2000" dirty="0" err="1"/>
                <a:t>cartographie</a:t>
              </a:r>
              <a:r>
                <a:rPr lang="en-US" sz="2000" dirty="0"/>
                <a:t> et </a:t>
              </a:r>
              <a:r>
                <a:rPr lang="en-US" sz="2000" dirty="0" err="1"/>
                <a:t>d'analyse</a:t>
              </a:r>
              <a:r>
                <a:rPr lang="en-US" sz="2000" dirty="0"/>
                <a:t> </a:t>
              </a:r>
              <a:r>
                <a:rPr lang="en-US" sz="2000" dirty="0" err="1"/>
                <a:t>statistique</a:t>
              </a:r>
              <a:r>
                <a:rPr lang="en-US" sz="2000" dirty="0"/>
                <a:t> </a:t>
              </a:r>
              <a:r>
                <a:rPr lang="en-US" sz="2000" dirty="0" err="1"/>
                <a:t>spatiale</a:t>
              </a:r>
              <a:endParaRPr lang="en-US" sz="2000" dirty="0"/>
            </a:p>
          </p:txBody>
        </p:sp>
      </p:grpSp>
      <p:pic>
        <p:nvPicPr>
          <p:cNvPr id="1028" name="Picture 4" descr="Google Earth Engine | Google for Developers">
            <a:extLst>
              <a:ext uri="{FF2B5EF4-FFF2-40B4-BE49-F238E27FC236}">
                <a16:creationId xmlns:a16="http://schemas.microsoft.com/office/drawing/2014/main" id="{A826C100-6391-F73F-B2A7-40410566F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2" t="13977" r="29152" b="15848"/>
          <a:stretch>
            <a:fillRect/>
          </a:stretch>
        </p:blipFill>
        <p:spPr bwMode="auto">
          <a:xfrm>
            <a:off x="7671631" y="3225966"/>
            <a:ext cx="1524143" cy="1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">
            <a:extLst>
              <a:ext uri="{FF2B5EF4-FFF2-40B4-BE49-F238E27FC236}">
                <a16:creationId xmlns:a16="http://schemas.microsoft.com/office/drawing/2014/main" id="{068CDB2F-28AB-2511-CD1C-687090003703}"/>
              </a:ext>
            </a:extLst>
          </p:cNvPr>
          <p:cNvSpPr txBox="1"/>
          <p:nvPr/>
        </p:nvSpPr>
        <p:spPr>
          <a:xfrm>
            <a:off x="5447134" y="2293783"/>
            <a:ext cx="59731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Google Earth Engine</a:t>
            </a:r>
            <a:endParaRPr dirty="0"/>
          </a:p>
        </p:txBody>
      </p:sp>
      <p:sp>
        <p:nvSpPr>
          <p:cNvPr id="10" name="The best!…">
            <a:extLst>
              <a:ext uri="{FF2B5EF4-FFF2-40B4-BE49-F238E27FC236}">
                <a16:creationId xmlns:a16="http://schemas.microsoft.com/office/drawing/2014/main" id="{A08E9CFA-8E8E-809D-D27C-CE479FB22653}"/>
              </a:ext>
            </a:extLst>
          </p:cNvPr>
          <p:cNvSpPr txBox="1"/>
          <p:nvPr/>
        </p:nvSpPr>
        <p:spPr>
          <a:xfrm>
            <a:off x="4804406" y="5268549"/>
            <a:ext cx="3980311" cy="450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dirty="0"/>
              <a:t>Free to use online interface</a:t>
            </a:r>
          </a:p>
          <a:p>
            <a:pPr marL="321027" indent="-321027" algn="l">
              <a:buSzPct val="75000"/>
              <a:buChar char="•"/>
              <a:defRPr sz="2600"/>
            </a:pPr>
            <a:r>
              <a:rPr lang="en-US" dirty="0"/>
              <a:t>Runs analysis on Google Servers</a:t>
            </a:r>
          </a:p>
          <a:p>
            <a:pPr marL="321027" lvl="1" indent="-321027" algn="l">
              <a:buSzPct val="75000"/>
              <a:buChar char="•"/>
              <a:defRPr sz="2600"/>
            </a:pPr>
            <a:r>
              <a:rPr lang="en-US" dirty="0"/>
              <a:t>Pro: no downloading large spatial datasets and high computational power</a:t>
            </a:r>
          </a:p>
          <a:p>
            <a:pPr marL="321027" lvl="1" indent="-321027" algn="l">
              <a:buSzPct val="75000"/>
              <a:buChar char="•"/>
              <a:defRPr sz="2600"/>
            </a:pPr>
            <a:r>
              <a:rPr lang="en-US" dirty="0"/>
              <a:t>Con: requires a good internet connection and coding is in python</a:t>
            </a:r>
          </a:p>
        </p:txBody>
      </p:sp>
      <p:sp>
        <p:nvSpPr>
          <p:cNvPr id="13" name="The best!…">
            <a:extLst>
              <a:ext uri="{FF2B5EF4-FFF2-40B4-BE49-F238E27FC236}">
                <a16:creationId xmlns:a16="http://schemas.microsoft.com/office/drawing/2014/main" id="{9C9A0839-A29D-6733-E42A-16890B36C665}"/>
              </a:ext>
            </a:extLst>
          </p:cNvPr>
          <p:cNvSpPr txBox="1"/>
          <p:nvPr/>
        </p:nvSpPr>
        <p:spPr>
          <a:xfrm>
            <a:off x="8784717" y="5268549"/>
            <a:ext cx="3980311" cy="5427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sz="2000" dirty="0"/>
              <a:t>Interface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ligne</a:t>
            </a:r>
            <a:r>
              <a:rPr lang="en-US" sz="2000" dirty="0"/>
              <a:t> </a:t>
            </a:r>
            <a:r>
              <a:rPr lang="en-US" sz="2000" dirty="0" err="1"/>
              <a:t>gratuite</a:t>
            </a: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sz="2000" dirty="0" err="1"/>
              <a:t>L’analyse</a:t>
            </a:r>
            <a:r>
              <a:rPr lang="en-US" sz="2000" dirty="0"/>
              <a:t> </a:t>
            </a:r>
            <a:r>
              <a:rPr lang="en-US" sz="2000" dirty="0" err="1"/>
              <a:t>s’exécute</a:t>
            </a:r>
            <a:r>
              <a:rPr lang="en-US" sz="2000" dirty="0"/>
              <a:t> sur les </a:t>
            </a:r>
            <a:r>
              <a:rPr lang="en-US" sz="2000" dirty="0" err="1"/>
              <a:t>serveurs</a:t>
            </a:r>
            <a:r>
              <a:rPr lang="en-US" sz="2000" dirty="0"/>
              <a:t> de Google</a:t>
            </a:r>
          </a:p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sz="2000" dirty="0" err="1"/>
              <a:t>Avantage</a:t>
            </a:r>
            <a:r>
              <a:rPr lang="en-US" sz="2000" dirty="0"/>
              <a:t> : pas </a:t>
            </a:r>
            <a:r>
              <a:rPr lang="en-US" sz="2000" dirty="0" err="1"/>
              <a:t>besoin</a:t>
            </a:r>
            <a:r>
              <a:rPr lang="en-US" sz="2000" dirty="0"/>
              <a:t> de </a:t>
            </a:r>
            <a:r>
              <a:rPr lang="en-US" sz="2000" dirty="0" err="1"/>
              <a:t>télécharger</a:t>
            </a:r>
            <a:r>
              <a:rPr lang="en-US" sz="2000" dirty="0"/>
              <a:t> de grands jeux de données </a:t>
            </a:r>
            <a:r>
              <a:rPr lang="en-US" sz="2000" dirty="0" err="1"/>
              <a:t>spatiales</a:t>
            </a:r>
            <a:r>
              <a:rPr lang="en-US" sz="2000" dirty="0"/>
              <a:t> et puissance de </a:t>
            </a:r>
            <a:r>
              <a:rPr lang="en-US" sz="2000" dirty="0" err="1"/>
              <a:t>calcul</a:t>
            </a:r>
            <a:r>
              <a:rPr lang="en-US" sz="2000" dirty="0"/>
              <a:t> </a:t>
            </a:r>
            <a:r>
              <a:rPr lang="en-US" sz="2000" dirty="0" err="1"/>
              <a:t>élevée</a:t>
            </a: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sz="2000" dirty="0" err="1"/>
              <a:t>Inconvénient</a:t>
            </a:r>
            <a:r>
              <a:rPr lang="en-US" sz="2000" dirty="0"/>
              <a:t> : </a:t>
            </a:r>
            <a:r>
              <a:rPr lang="en-US" sz="2000" dirty="0" err="1"/>
              <a:t>nécessite</a:t>
            </a:r>
            <a:r>
              <a:rPr lang="en-US" sz="2000" dirty="0"/>
              <a:t> </a:t>
            </a:r>
            <a:r>
              <a:rPr lang="en-US" sz="2000" dirty="0" err="1"/>
              <a:t>une</a:t>
            </a:r>
            <a:r>
              <a:rPr lang="en-US" sz="2000" dirty="0"/>
              <a:t> bonne </a:t>
            </a:r>
            <a:r>
              <a:rPr lang="en-US" sz="2000" dirty="0" err="1"/>
              <a:t>connexion</a:t>
            </a:r>
            <a:r>
              <a:rPr lang="en-US" sz="2000" dirty="0"/>
              <a:t> Internet et le </a:t>
            </a:r>
            <a:r>
              <a:rPr lang="en-US" sz="2000" dirty="0" err="1"/>
              <a:t>codage</a:t>
            </a:r>
            <a:r>
              <a:rPr lang="en-US" sz="2000" dirty="0"/>
              <a:t> se fait </a:t>
            </a:r>
            <a:r>
              <a:rPr lang="en-US" sz="2000" dirty="0" err="1"/>
              <a:t>en</a:t>
            </a:r>
            <a:r>
              <a:rPr lang="en-US" sz="2000" dirty="0"/>
              <a:t> Python</a:t>
            </a:r>
          </a:p>
          <a:p>
            <a:pPr marL="321027" indent="-321027" algn="l">
              <a:buSzPct val="75000"/>
              <a:buFontTx/>
              <a:buChar char="•"/>
              <a:defRPr sz="2600"/>
            </a:pPr>
            <a:r>
              <a:rPr lang="en-US" sz="2000" dirty="0"/>
              <a:t>À </a:t>
            </a:r>
            <a:r>
              <a:rPr lang="en-US" sz="2000" dirty="0" err="1"/>
              <a:t>utiliser</a:t>
            </a:r>
            <a:r>
              <a:rPr lang="en-US" sz="2000" dirty="0"/>
              <a:t> pour : </a:t>
            </a:r>
            <a:r>
              <a:rPr lang="en-US" sz="2000" dirty="0" err="1"/>
              <a:t>l’analyse</a:t>
            </a:r>
            <a:r>
              <a:rPr lang="en-US" sz="2000" dirty="0"/>
              <a:t> de grands </a:t>
            </a:r>
            <a:r>
              <a:rPr lang="en-US" sz="2000" dirty="0" err="1"/>
              <a:t>rasters</a:t>
            </a:r>
            <a:r>
              <a:rPr lang="en-US" sz="2000" dirty="0"/>
              <a:t>, la </a:t>
            </a:r>
            <a:r>
              <a:rPr lang="en-US" sz="2000" dirty="0" err="1"/>
              <a:t>télédétection</a:t>
            </a:r>
            <a:r>
              <a:rPr lang="en-US" sz="2000" dirty="0"/>
              <a:t> et </a:t>
            </a:r>
            <a:r>
              <a:rPr lang="en-US" sz="2000" dirty="0" err="1"/>
              <a:t>certains</a:t>
            </a:r>
            <a:r>
              <a:rPr lang="en-US" sz="2000" dirty="0"/>
              <a:t> </a:t>
            </a:r>
            <a:r>
              <a:rPr lang="en-US" sz="2000" dirty="0" err="1"/>
              <a:t>modèles</a:t>
            </a:r>
            <a:r>
              <a:rPr lang="en-US" sz="2000" dirty="0"/>
              <a:t> </a:t>
            </a:r>
            <a:r>
              <a:rPr lang="en-US" sz="2000" dirty="0" err="1"/>
              <a:t>spatiaux</a:t>
            </a: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endParaRPr lang="en-US" sz="2000" dirty="0"/>
          </a:p>
          <a:p>
            <a:pPr marL="321027" indent="-321027" algn="l">
              <a:buSzPct val="75000"/>
              <a:buFontTx/>
              <a:buChar char="•"/>
              <a:defRPr sz="2600"/>
            </a:pP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75E716-5152-DB11-B4FA-F5A1C61B8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dirty="0"/>
              <a:t>Programs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C120-7DCE-C86C-E824-F09B054B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48F0236-FC1A-4BF9-2C42-CBBC066616CB}"/>
              </a:ext>
            </a:extLst>
          </p:cNvPr>
          <p:cNvGrpSpPr/>
          <p:nvPr/>
        </p:nvGrpSpPr>
        <p:grpSpPr>
          <a:xfrm>
            <a:off x="1808154" y="1091315"/>
            <a:ext cx="3980312" cy="8448279"/>
            <a:chOff x="-9291321" y="-1330703"/>
            <a:chExt cx="3980312" cy="8448279"/>
          </a:xfrm>
        </p:grpSpPr>
        <p:pic>
          <p:nvPicPr>
            <p:cNvPr id="698" name="Screen Shot 2018-01-01 at 7.19.40 PM.png" descr="Screen Shot 2018-01-01 at 7.19.40 PM.png">
              <a:extLst>
                <a:ext uri="{FF2B5EF4-FFF2-40B4-BE49-F238E27FC236}">
                  <a16:creationId xmlns:a16="http://schemas.microsoft.com/office/drawing/2014/main" id="{7134ADE8-B8C1-D263-B903-1C421D33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175664" y="-582288"/>
              <a:ext cx="3336111" cy="20126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0" name="Most commonly used mapping software…">
              <a:extLst>
                <a:ext uri="{FF2B5EF4-FFF2-40B4-BE49-F238E27FC236}">
                  <a16:creationId xmlns:a16="http://schemas.microsoft.com/office/drawing/2014/main" id="{D9CF492E-B0B3-EDF7-655C-1D5D14043FFB}"/>
                </a:ext>
              </a:extLst>
            </p:cNvPr>
            <p:cNvSpPr txBox="1"/>
            <p:nvPr/>
          </p:nvSpPr>
          <p:spPr>
            <a:xfrm>
              <a:off x="-9291320" y="1609347"/>
              <a:ext cx="3980311" cy="32512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Char char="•"/>
                <a:defRPr sz="2600"/>
              </a:pPr>
              <a:r>
                <a:rPr dirty="0"/>
                <a:t>Most commonly used mapping software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dirty="0"/>
                <a:t>Extensive mapping and spatial analysis capabilities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dirty="0"/>
                <a:t>Expensive software, available only on Windows</a:t>
              </a:r>
            </a:p>
          </p:txBody>
        </p:sp>
        <p:sp>
          <p:nvSpPr>
            <p:cNvPr id="703" name="ArcGIS">
              <a:extLst>
                <a:ext uri="{FF2B5EF4-FFF2-40B4-BE49-F238E27FC236}">
                  <a16:creationId xmlns:a16="http://schemas.microsoft.com/office/drawing/2014/main" id="{67C5498B-B156-5890-CDF8-730E24653601}"/>
                </a:ext>
              </a:extLst>
            </p:cNvPr>
            <p:cNvSpPr txBox="1"/>
            <p:nvPr/>
          </p:nvSpPr>
          <p:spPr>
            <a:xfrm>
              <a:off x="-8519023" y="-1330703"/>
              <a:ext cx="1664272" cy="647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ArcGIS</a:t>
              </a:r>
            </a:p>
          </p:txBody>
        </p:sp>
        <p:sp>
          <p:nvSpPr>
            <p:cNvPr id="3" name="Most commonly used mapping software…">
              <a:extLst>
                <a:ext uri="{FF2B5EF4-FFF2-40B4-BE49-F238E27FC236}">
                  <a16:creationId xmlns:a16="http://schemas.microsoft.com/office/drawing/2014/main" id="{F74D12CA-E80A-BA57-C860-1D8280D0E7EE}"/>
                </a:ext>
              </a:extLst>
            </p:cNvPr>
            <p:cNvSpPr txBox="1"/>
            <p:nvPr/>
          </p:nvSpPr>
          <p:spPr>
            <a:xfrm>
              <a:off x="-9291321" y="4860548"/>
              <a:ext cx="3980311" cy="22570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Logiciel</a:t>
              </a:r>
              <a:r>
                <a:rPr lang="en-US" sz="2000" dirty="0"/>
                <a:t> de </a:t>
              </a:r>
              <a:r>
                <a:rPr lang="en-US" sz="2000" dirty="0" err="1"/>
                <a:t>cartographie</a:t>
              </a:r>
              <a:r>
                <a:rPr lang="en-US" sz="2000" dirty="0"/>
                <a:t> le plus </a:t>
              </a:r>
              <a:r>
                <a:rPr lang="en-US" sz="2000" dirty="0" err="1"/>
                <a:t>couramment</a:t>
              </a:r>
              <a:r>
                <a:rPr lang="en-US" sz="2000" dirty="0"/>
                <a:t> utilize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Capacités</a:t>
              </a:r>
              <a:r>
                <a:rPr lang="en-US" sz="2000" dirty="0"/>
                <a:t> </a:t>
              </a:r>
              <a:r>
                <a:rPr lang="en-US" sz="2000" dirty="0" err="1"/>
                <a:t>étendues</a:t>
              </a:r>
              <a:r>
                <a:rPr lang="en-US" sz="2000" dirty="0"/>
                <a:t> de </a:t>
              </a:r>
              <a:r>
                <a:rPr lang="en-US" sz="2000" dirty="0" err="1"/>
                <a:t>cartographie</a:t>
              </a:r>
              <a:r>
                <a:rPr lang="en-US" sz="2000" dirty="0"/>
                <a:t> et </a:t>
              </a:r>
              <a:r>
                <a:rPr lang="en-US" sz="2000" dirty="0" err="1"/>
                <a:t>d’analyse</a:t>
              </a:r>
              <a:r>
                <a:rPr lang="en-US" sz="2000" dirty="0"/>
                <a:t> </a:t>
              </a:r>
              <a:r>
                <a:rPr lang="en-US" sz="2000" dirty="0" err="1"/>
                <a:t>spatiale</a:t>
              </a:r>
              <a:endParaRPr lang="en-US" sz="2000" dirty="0"/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Logiciel</a:t>
              </a:r>
              <a:r>
                <a:rPr lang="en-US" sz="2000" dirty="0"/>
                <a:t> </a:t>
              </a:r>
              <a:r>
                <a:rPr lang="en-US" sz="2000" dirty="0" err="1"/>
                <a:t>coûteux</a:t>
              </a:r>
              <a:r>
                <a:rPr lang="en-US" sz="2000" dirty="0"/>
                <a:t>, disponible </a:t>
              </a:r>
              <a:r>
                <a:rPr lang="en-US" sz="2000" dirty="0" err="1"/>
                <a:t>uniquement</a:t>
              </a:r>
              <a:r>
                <a:rPr lang="en-US" sz="2000" dirty="0"/>
                <a:t> sous Windows</a:t>
              </a:r>
              <a:endParaRPr sz="20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981E74-A207-9CC9-8664-F0E016EADF22}"/>
              </a:ext>
            </a:extLst>
          </p:cNvPr>
          <p:cNvGrpSpPr/>
          <p:nvPr/>
        </p:nvGrpSpPr>
        <p:grpSpPr>
          <a:xfrm>
            <a:off x="6925746" y="1298432"/>
            <a:ext cx="5783641" cy="8140503"/>
            <a:chOff x="3830279" y="123101"/>
            <a:chExt cx="5783641" cy="8140503"/>
          </a:xfrm>
        </p:grpSpPr>
        <p:pic>
          <p:nvPicPr>
            <p:cNvPr id="697" name="Screen Shot 2018-01-01 at 7.20.17 PM.png" descr="Screen Shot 2018-01-01 at 7.20.17 PM.png">
              <a:extLst>
                <a:ext uri="{FF2B5EF4-FFF2-40B4-BE49-F238E27FC236}">
                  <a16:creationId xmlns:a16="http://schemas.microsoft.com/office/drawing/2014/main" id="{AC607906-3226-B5EC-4ECC-1F408E5B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0279" y="818842"/>
              <a:ext cx="5783641" cy="211795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01" name="Freely available version of ArcGIS…">
              <a:extLst>
                <a:ext uri="{FF2B5EF4-FFF2-40B4-BE49-F238E27FC236}">
                  <a16:creationId xmlns:a16="http://schemas.microsoft.com/office/drawing/2014/main" id="{161FCF9F-AF71-03ED-E8CE-B6713D3F26E3}"/>
                </a:ext>
              </a:extLst>
            </p:cNvPr>
            <p:cNvSpPr txBox="1"/>
            <p:nvPr/>
          </p:nvSpPr>
          <p:spPr>
            <a:xfrm>
              <a:off x="4731944" y="3063151"/>
              <a:ext cx="3980312" cy="25032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Char char="•"/>
                <a:defRPr sz="2600"/>
              </a:pPr>
              <a:r>
                <a:rPr lang="en-US" dirty="0"/>
                <a:t>Free and open source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dirty="0"/>
                <a:t>Comparable to ArcGIS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dirty="0"/>
                <a:t>Fewer capabilities, but can still do most common mapping things</a:t>
              </a:r>
            </a:p>
          </p:txBody>
        </p:sp>
        <p:sp>
          <p:nvSpPr>
            <p:cNvPr id="704" name="QGIS">
              <a:extLst>
                <a:ext uri="{FF2B5EF4-FFF2-40B4-BE49-F238E27FC236}">
                  <a16:creationId xmlns:a16="http://schemas.microsoft.com/office/drawing/2014/main" id="{E371BE2B-FD8E-EBB6-DB6F-CD84B756C0B9}"/>
                </a:ext>
              </a:extLst>
            </p:cNvPr>
            <p:cNvSpPr txBox="1"/>
            <p:nvPr/>
          </p:nvSpPr>
          <p:spPr>
            <a:xfrm>
              <a:off x="6368938" y="123101"/>
              <a:ext cx="1257524" cy="647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QGIS</a:t>
              </a:r>
            </a:p>
          </p:txBody>
        </p:sp>
        <p:sp>
          <p:nvSpPr>
            <p:cNvPr id="4" name="Most commonly used mapping software…">
              <a:extLst>
                <a:ext uri="{FF2B5EF4-FFF2-40B4-BE49-F238E27FC236}">
                  <a16:creationId xmlns:a16="http://schemas.microsoft.com/office/drawing/2014/main" id="{E87AB8EE-338E-6793-A5E2-415550ECB946}"/>
                </a:ext>
              </a:extLst>
            </p:cNvPr>
            <p:cNvSpPr txBox="1"/>
            <p:nvPr/>
          </p:nvSpPr>
          <p:spPr>
            <a:xfrm>
              <a:off x="4731943" y="6314352"/>
              <a:ext cx="3980311" cy="19492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>
              <a:spAutoFit/>
            </a:bodyPr>
            <a:lstStyle/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Gratuit</a:t>
              </a:r>
              <a:r>
                <a:rPr lang="en-US" sz="2000" dirty="0"/>
                <a:t> et open source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/>
                <a:t>Comparable à ArcGIS</a:t>
              </a:r>
            </a:p>
            <a:p>
              <a:pPr marL="321027" indent="-321027" algn="l">
                <a:buSzPct val="75000"/>
                <a:buChar char="•"/>
                <a:defRPr sz="2600"/>
              </a:pPr>
              <a:r>
                <a:rPr lang="en-US" sz="2000" dirty="0" err="1"/>
                <a:t>Moins</a:t>
              </a:r>
              <a:r>
                <a:rPr lang="en-US" sz="2000" dirty="0"/>
                <a:t> de </a:t>
              </a:r>
              <a:r>
                <a:rPr lang="en-US" sz="2000" dirty="0" err="1"/>
                <a:t>fonctionnalités</a:t>
              </a:r>
              <a:r>
                <a:rPr lang="en-US" sz="2000" dirty="0"/>
                <a:t>, </a:t>
              </a:r>
              <a:r>
                <a:rPr lang="en-US" sz="2000" dirty="0" err="1"/>
                <a:t>mais</a:t>
              </a:r>
              <a:r>
                <a:rPr lang="en-US" sz="2000" dirty="0"/>
                <a:t> </a:t>
              </a:r>
              <a:r>
                <a:rPr lang="en-US" sz="2000" dirty="0" err="1"/>
                <a:t>permet</a:t>
              </a:r>
              <a:r>
                <a:rPr lang="en-US" sz="2000" dirty="0"/>
                <a:t> tout de </a:t>
              </a:r>
              <a:r>
                <a:rPr lang="en-US" sz="2000" dirty="0" err="1"/>
                <a:t>même</a:t>
              </a:r>
              <a:r>
                <a:rPr lang="en-US" sz="2000" dirty="0"/>
                <a:t> de </a:t>
              </a:r>
              <a:r>
                <a:rPr lang="en-US" sz="2000" dirty="0" err="1"/>
                <a:t>réaliser</a:t>
              </a:r>
              <a:r>
                <a:rPr lang="en-US" sz="2000" dirty="0"/>
                <a:t> la </a:t>
              </a:r>
              <a:r>
                <a:rPr lang="en-US" sz="2000" dirty="0" err="1"/>
                <a:t>plupart</a:t>
              </a:r>
              <a:r>
                <a:rPr lang="en-US" sz="2000" dirty="0"/>
                <a:t> des </a:t>
              </a:r>
              <a:r>
                <a:rPr lang="en-US" sz="2000" dirty="0" err="1"/>
                <a:t>tâches</a:t>
              </a:r>
              <a:r>
                <a:rPr lang="en-US" sz="2000" dirty="0"/>
                <a:t> </a:t>
              </a:r>
              <a:r>
                <a:rPr lang="en-US" sz="2000" dirty="0" err="1"/>
                <a:t>cartographiques</a:t>
              </a:r>
              <a:r>
                <a:rPr lang="en-US" sz="2000" dirty="0"/>
                <a:t> </a:t>
              </a:r>
              <a:r>
                <a:rPr lang="en-US" sz="2000" dirty="0" err="1"/>
                <a:t>courantes</a:t>
              </a:r>
              <a:endParaRPr sz="2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5FD629-FB0A-7D41-2DAC-5DF4638E3F0C}"/>
              </a:ext>
            </a:extLst>
          </p:cNvPr>
          <p:cNvSpPr txBox="1">
            <a:spLocks/>
          </p:cNvSpPr>
          <p:nvPr/>
        </p:nvSpPr>
        <p:spPr>
          <a:xfrm>
            <a:off x="1808154" y="307472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dirty="0"/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98214157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8ABD8-44F5-63A3-AC55-30469592247F}"/>
              </a:ext>
            </a:extLst>
          </p:cNvPr>
          <p:cNvGrpSpPr/>
          <p:nvPr/>
        </p:nvGrpSpPr>
        <p:grpSpPr>
          <a:xfrm>
            <a:off x="2566295" y="1049347"/>
            <a:ext cx="2057401" cy="2182499"/>
            <a:chOff x="9820200" y="552570"/>
            <a:chExt cx="2057401" cy="2182499"/>
          </a:xfrm>
        </p:grpSpPr>
        <p:pic>
          <p:nvPicPr>
            <p:cNvPr id="3" name="Screen Shot 2018-01-01 at 7.22.22 PM.png" descr="Screen Shot 2018-01-01 at 7.22.22 PM.png">
              <a:extLst>
                <a:ext uri="{FF2B5EF4-FFF2-40B4-BE49-F238E27FC236}">
                  <a16:creationId xmlns:a16="http://schemas.microsoft.com/office/drawing/2014/main" id="{4DFE139F-629C-654B-338F-392D3E89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0200" y="1020568"/>
              <a:ext cx="2057401" cy="17145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">
              <a:extLst>
                <a:ext uri="{FF2B5EF4-FFF2-40B4-BE49-F238E27FC236}">
                  <a16:creationId xmlns:a16="http://schemas.microsoft.com/office/drawing/2014/main" id="{D0355531-C516-2791-E0FB-2B48C65AB226}"/>
                </a:ext>
              </a:extLst>
            </p:cNvPr>
            <p:cNvSpPr txBox="1"/>
            <p:nvPr/>
          </p:nvSpPr>
          <p:spPr>
            <a:xfrm>
              <a:off x="10626661" y="552570"/>
              <a:ext cx="444477" cy="6477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R</a:t>
              </a:r>
              <a:endParaRPr dirty="0"/>
            </a:p>
          </p:txBody>
        </p:sp>
      </p:grpSp>
      <p:pic>
        <p:nvPicPr>
          <p:cNvPr id="7" name="Picture 4" descr="Google Earth Engine | Google for Developers">
            <a:extLst>
              <a:ext uri="{FF2B5EF4-FFF2-40B4-BE49-F238E27FC236}">
                <a16:creationId xmlns:a16="http://schemas.microsoft.com/office/drawing/2014/main" id="{457C3A7F-E1C8-1299-1FB9-72872654F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2" t="13977" r="29152" b="15848"/>
          <a:stretch>
            <a:fillRect/>
          </a:stretch>
        </p:blipFill>
        <p:spPr bwMode="auto">
          <a:xfrm>
            <a:off x="8487892" y="1677709"/>
            <a:ext cx="1524143" cy="144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">
            <a:extLst>
              <a:ext uri="{FF2B5EF4-FFF2-40B4-BE49-F238E27FC236}">
                <a16:creationId xmlns:a16="http://schemas.microsoft.com/office/drawing/2014/main" id="{8EE564FB-937B-5437-5EDF-377A2CEC207E}"/>
              </a:ext>
            </a:extLst>
          </p:cNvPr>
          <p:cNvSpPr txBox="1"/>
          <p:nvPr/>
        </p:nvSpPr>
        <p:spPr>
          <a:xfrm>
            <a:off x="6263395" y="1095718"/>
            <a:ext cx="59731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Google Earth Engine</a:t>
            </a:r>
            <a:endParaRPr dirty="0"/>
          </a:p>
        </p:txBody>
      </p:sp>
      <p:pic>
        <p:nvPicPr>
          <p:cNvPr id="9" name="Screen Shot 2018-01-01 at 7.19.40 PM.png" descr="Screen Shot 2018-01-01 at 7.19.40 PM.png">
            <a:extLst>
              <a:ext uri="{FF2B5EF4-FFF2-40B4-BE49-F238E27FC236}">
                <a16:creationId xmlns:a16="http://schemas.microsoft.com/office/drawing/2014/main" id="{2D6FF786-3C53-0718-2494-20CE6C79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04" y="6032922"/>
            <a:ext cx="2224893" cy="134223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ArcGIS">
            <a:extLst>
              <a:ext uri="{FF2B5EF4-FFF2-40B4-BE49-F238E27FC236}">
                <a16:creationId xmlns:a16="http://schemas.microsoft.com/office/drawing/2014/main" id="{1E875F90-8BC2-76D1-7036-B07566C3A549}"/>
              </a:ext>
            </a:extLst>
          </p:cNvPr>
          <p:cNvSpPr txBox="1"/>
          <p:nvPr/>
        </p:nvSpPr>
        <p:spPr>
          <a:xfrm>
            <a:off x="8319772" y="5455736"/>
            <a:ext cx="16642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ArcGIS</a:t>
            </a:r>
          </a:p>
        </p:txBody>
      </p:sp>
      <p:pic>
        <p:nvPicPr>
          <p:cNvPr id="11" name="Screen Shot 2018-01-01 at 7.20.17 PM.png" descr="Screen Shot 2018-01-01 at 7.20.17 PM.png">
            <a:extLst>
              <a:ext uri="{FF2B5EF4-FFF2-40B4-BE49-F238E27FC236}">
                <a16:creationId xmlns:a16="http://schemas.microsoft.com/office/drawing/2014/main" id="{3BCE0EE9-FE9B-7D11-30CC-882A8C6A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427"/>
          <a:stretch>
            <a:fillRect/>
          </a:stretch>
        </p:blipFill>
        <p:spPr>
          <a:xfrm>
            <a:off x="2901300" y="5903462"/>
            <a:ext cx="1413567" cy="145517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QGIS">
            <a:extLst>
              <a:ext uri="{FF2B5EF4-FFF2-40B4-BE49-F238E27FC236}">
                <a16:creationId xmlns:a16="http://schemas.microsoft.com/office/drawing/2014/main" id="{A869DC14-98FE-3CE2-0724-D7965ECFD5B6}"/>
              </a:ext>
            </a:extLst>
          </p:cNvPr>
          <p:cNvSpPr txBox="1"/>
          <p:nvPr/>
        </p:nvSpPr>
        <p:spPr>
          <a:xfrm>
            <a:off x="2961730" y="5404780"/>
            <a:ext cx="1257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QGIS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A6D4D82-9AD4-1FFE-1E3C-4DCFB052D2DF}"/>
              </a:ext>
            </a:extLst>
          </p:cNvPr>
          <p:cNvSpPr txBox="1">
            <a:spLocks/>
          </p:cNvSpPr>
          <p:nvPr/>
        </p:nvSpPr>
        <p:spPr>
          <a:xfrm>
            <a:off x="1005595" y="-110054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6000" dirty="0"/>
              <a:t>When to use?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39856-0DCE-EC47-B5F9-5059F90FA3F2}"/>
              </a:ext>
            </a:extLst>
          </p:cNvPr>
          <p:cNvSpPr txBox="1"/>
          <p:nvPr/>
        </p:nvSpPr>
        <p:spPr>
          <a:xfrm>
            <a:off x="290256" y="3186450"/>
            <a:ext cx="5973139" cy="1508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21027" indent="-321027" algn="l">
              <a:buSzPct val="75000"/>
              <a:buChar char="•"/>
              <a:defRPr sz="2600"/>
            </a:pPr>
            <a:r>
              <a:rPr lang="en-US" dirty="0"/>
              <a:t>Use for: spatial statistics and most spatial models</a:t>
            </a:r>
          </a:p>
          <a:p>
            <a:pPr marL="321027" lvl="4" indent="-321027" algn="l">
              <a:buSzPct val="75000"/>
              <a:buChar char="•"/>
              <a:defRPr sz="2600"/>
            </a:pPr>
            <a:r>
              <a:rPr lang="en-US" sz="2000" dirty="0"/>
              <a:t>Quand </a:t>
            </a:r>
            <a:r>
              <a:rPr lang="en-US" sz="2000" dirty="0" err="1"/>
              <a:t>utiliser</a:t>
            </a:r>
            <a:r>
              <a:rPr lang="en-US" sz="2000" dirty="0"/>
              <a:t> : les </a:t>
            </a:r>
            <a:r>
              <a:rPr lang="en-US" sz="2000" dirty="0" err="1"/>
              <a:t>statistiques</a:t>
            </a:r>
            <a:r>
              <a:rPr lang="en-US" sz="2000" dirty="0"/>
              <a:t> </a:t>
            </a:r>
            <a:r>
              <a:rPr lang="en-US" sz="2000" dirty="0" err="1"/>
              <a:t>spatiales</a:t>
            </a:r>
            <a:r>
              <a:rPr lang="en-US" sz="2000" dirty="0"/>
              <a:t> et la </a:t>
            </a:r>
            <a:r>
              <a:rPr lang="en-US" sz="2000" dirty="0" err="1"/>
              <a:t>plupart</a:t>
            </a:r>
            <a:r>
              <a:rPr lang="en-US" sz="2000" dirty="0"/>
              <a:t> des </a:t>
            </a:r>
            <a:r>
              <a:rPr lang="en-US" sz="2000" dirty="0" err="1"/>
              <a:t>modèles</a:t>
            </a:r>
            <a:r>
              <a:rPr lang="en-US" sz="2000" dirty="0"/>
              <a:t> </a:t>
            </a:r>
            <a:r>
              <a:rPr lang="en-US" sz="2000" dirty="0" err="1"/>
              <a:t>spatiaux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95661-1301-4AC5-0505-A6A36E17AA77}"/>
              </a:ext>
            </a:extLst>
          </p:cNvPr>
          <p:cNvSpPr txBox="1"/>
          <p:nvPr/>
        </p:nvSpPr>
        <p:spPr>
          <a:xfrm>
            <a:off x="6714782" y="3232680"/>
            <a:ext cx="6263393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21027" indent="-321027" algn="l">
              <a:buSzPct val="75000"/>
              <a:buChar char="•"/>
              <a:defRPr sz="2600"/>
            </a:pPr>
            <a:r>
              <a:rPr lang="en-US" dirty="0"/>
              <a:t>Use for: analyzing large </a:t>
            </a:r>
            <a:r>
              <a:rPr lang="en-US" dirty="0" err="1"/>
              <a:t>rasters</a:t>
            </a:r>
            <a:r>
              <a:rPr lang="en-US" dirty="0"/>
              <a:t>, remote sensing, and some spatial models</a:t>
            </a:r>
          </a:p>
          <a:p>
            <a:pPr marL="321027" indent="-321027" algn="l">
              <a:buSzPct val="75000"/>
              <a:buChar char="•"/>
              <a:defRPr sz="2600"/>
            </a:pPr>
            <a:r>
              <a:rPr lang="en-US" sz="2000" dirty="0"/>
              <a:t>À </a:t>
            </a:r>
            <a:r>
              <a:rPr lang="en-US" sz="2000" dirty="0" err="1"/>
              <a:t>utiliser</a:t>
            </a:r>
            <a:r>
              <a:rPr lang="en-US" sz="2000" dirty="0"/>
              <a:t> pour : </a:t>
            </a:r>
            <a:r>
              <a:rPr lang="en-US" sz="2000" dirty="0" err="1"/>
              <a:t>l'analyse</a:t>
            </a:r>
            <a:r>
              <a:rPr lang="en-US" sz="2000" dirty="0"/>
              <a:t> de grands </a:t>
            </a:r>
            <a:r>
              <a:rPr lang="en-US" sz="2000" dirty="0" err="1"/>
              <a:t>rasters</a:t>
            </a:r>
            <a:r>
              <a:rPr lang="en-US" sz="2000" dirty="0"/>
              <a:t>, la </a:t>
            </a:r>
            <a:r>
              <a:rPr lang="en-US" sz="2000" dirty="0" err="1"/>
              <a:t>télédétection</a:t>
            </a:r>
            <a:r>
              <a:rPr lang="en-US" sz="2000" dirty="0"/>
              <a:t> et </a:t>
            </a:r>
            <a:r>
              <a:rPr lang="en-US" sz="2000" dirty="0" err="1"/>
              <a:t>certains</a:t>
            </a:r>
            <a:r>
              <a:rPr lang="en-US" sz="2000" dirty="0"/>
              <a:t> </a:t>
            </a:r>
            <a:r>
              <a:rPr lang="en-US" sz="2000" dirty="0" err="1"/>
              <a:t>modèles</a:t>
            </a:r>
            <a:r>
              <a:rPr lang="en-US" sz="2000" dirty="0"/>
              <a:t> </a:t>
            </a:r>
            <a:r>
              <a:rPr lang="en-US" sz="2000" dirty="0" err="1"/>
              <a:t>spatiaux</a:t>
            </a:r>
            <a:endParaRPr lang="en-US" sz="2000" dirty="0"/>
          </a:p>
          <a:p>
            <a:pPr marL="321027" indent="-321027" algn="l">
              <a:buSzPct val="75000"/>
              <a:buChar char="•"/>
              <a:defRPr sz="2600"/>
            </a:pP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DC1897-4444-438C-363B-EDDFD8FE2FAC}"/>
              </a:ext>
            </a:extLst>
          </p:cNvPr>
          <p:cNvSpPr txBox="1"/>
          <p:nvPr/>
        </p:nvSpPr>
        <p:spPr>
          <a:xfrm>
            <a:off x="290256" y="7498742"/>
            <a:ext cx="5973139" cy="1508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21027" indent="-321027" algn="l">
              <a:buSzPct val="75000"/>
              <a:buChar char="•"/>
              <a:defRPr sz="2600"/>
            </a:pPr>
            <a:r>
              <a:rPr lang="en-US" dirty="0"/>
              <a:t>Use for: Visualizing data, making maps, and basic analysis </a:t>
            </a:r>
          </a:p>
          <a:p>
            <a:pPr marL="321027" lvl="2" indent="-321027" algn="l">
              <a:buSzPct val="75000"/>
              <a:buChar char="•"/>
              <a:defRPr sz="2600"/>
            </a:pPr>
            <a:r>
              <a:rPr lang="en-US" sz="2000" dirty="0" err="1"/>
              <a:t>Utilisation</a:t>
            </a:r>
            <a:r>
              <a:rPr lang="en-US" sz="2000" dirty="0"/>
              <a:t> : </a:t>
            </a:r>
            <a:r>
              <a:rPr lang="en-US" sz="2000" dirty="0" err="1"/>
              <a:t>visualiser</a:t>
            </a:r>
            <a:r>
              <a:rPr lang="en-US" sz="2000" dirty="0"/>
              <a:t> des données, </a:t>
            </a:r>
            <a:r>
              <a:rPr lang="en-US" sz="2000" dirty="0" err="1"/>
              <a:t>créer</a:t>
            </a:r>
            <a:r>
              <a:rPr lang="en-US" sz="2000" dirty="0"/>
              <a:t> des </a:t>
            </a:r>
            <a:r>
              <a:rPr lang="en-US" sz="2000" dirty="0" err="1"/>
              <a:t>cartes</a:t>
            </a:r>
            <a:r>
              <a:rPr lang="en-US" sz="2000" dirty="0"/>
              <a:t> et faire des analyses de base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CAFC96-3A97-81A7-0FB8-321B58FC1EEE}"/>
              </a:ext>
            </a:extLst>
          </p:cNvPr>
          <p:cNvSpPr txBox="1"/>
          <p:nvPr/>
        </p:nvSpPr>
        <p:spPr>
          <a:xfrm>
            <a:off x="6741406" y="7498741"/>
            <a:ext cx="6263393" cy="2215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21027" indent="-321027" algn="l">
              <a:buSzPct val="75000"/>
              <a:buChar char="•"/>
              <a:defRPr sz="2600"/>
            </a:pPr>
            <a:r>
              <a:rPr lang="en-US" dirty="0"/>
              <a:t>Use for: Visualizing data, making maps, and basic analysis (but only if someone else is paying for </a:t>
            </a:r>
            <a:r>
              <a:rPr lang="en-US" dirty="0">
                <a:highlight>
                  <a:srgbClr val="FFFF00"/>
                </a:highlight>
              </a:rPr>
              <a:t>it</a:t>
            </a:r>
            <a:r>
              <a:rPr lang="en-US" dirty="0"/>
              <a:t>)</a:t>
            </a:r>
          </a:p>
          <a:p>
            <a:pPr marL="321027" lvl="2" indent="-321027" algn="l">
              <a:buSzPct val="75000"/>
              <a:buChar char="•"/>
              <a:defRPr sz="2600"/>
            </a:pPr>
            <a:r>
              <a:rPr lang="en-US" sz="2000" dirty="0" err="1"/>
              <a:t>Utilisation</a:t>
            </a:r>
            <a:r>
              <a:rPr lang="en-US" sz="2000" dirty="0"/>
              <a:t> : </a:t>
            </a:r>
            <a:r>
              <a:rPr lang="en-US" sz="2000" dirty="0" err="1"/>
              <a:t>visualiser</a:t>
            </a:r>
            <a:r>
              <a:rPr lang="en-US" sz="2000" dirty="0"/>
              <a:t> des données, </a:t>
            </a:r>
            <a:r>
              <a:rPr lang="en-US" sz="2000" dirty="0" err="1"/>
              <a:t>créer</a:t>
            </a:r>
            <a:r>
              <a:rPr lang="en-US" sz="2000" dirty="0"/>
              <a:t> des </a:t>
            </a:r>
            <a:r>
              <a:rPr lang="en-US" sz="2000" dirty="0" err="1"/>
              <a:t>cartes</a:t>
            </a:r>
            <a:r>
              <a:rPr lang="en-US" sz="2000" dirty="0"/>
              <a:t> et faire des analyses de base (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seulement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quelqu’un</a:t>
            </a:r>
            <a:r>
              <a:rPr lang="en-US" sz="2000" dirty="0"/>
              <a:t> </a:t>
            </a:r>
            <a:r>
              <a:rPr lang="en-US" sz="2000" dirty="0" err="1"/>
              <a:t>d’autre</a:t>
            </a:r>
            <a:r>
              <a:rPr lang="en-US" sz="2000" dirty="0"/>
              <a:t> </a:t>
            </a:r>
            <a:r>
              <a:rPr lang="en-US" sz="2000" dirty="0" err="1"/>
              <a:t>paie</a:t>
            </a:r>
            <a:r>
              <a:rPr lang="en-US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680911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76C5-157F-58FD-17F7-90F9AD17B02E}"/>
              </a:ext>
            </a:extLst>
          </p:cNvPr>
          <p:cNvSpPr txBox="1">
            <a:spLocks/>
          </p:cNvSpPr>
          <p:nvPr/>
        </p:nvSpPr>
        <p:spPr>
          <a:xfrm>
            <a:off x="1005595" y="188119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62500"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b="1" dirty="0"/>
              <a:t>Where to Find Spatial Data</a:t>
            </a:r>
          </a:p>
          <a:p>
            <a:pPr hangingPunct="1">
              <a:spcAft>
                <a:spcPts val="600"/>
              </a:spcAft>
            </a:pPr>
            <a:r>
              <a:rPr lang="en-US" sz="5800" dirty="0" err="1"/>
              <a:t>Où</a:t>
            </a:r>
            <a:r>
              <a:rPr lang="en-US" sz="5800" dirty="0"/>
              <a:t> </a:t>
            </a:r>
            <a:r>
              <a:rPr lang="en-US" sz="5800" dirty="0" err="1"/>
              <a:t>Trouver</a:t>
            </a:r>
            <a:r>
              <a:rPr lang="en-US" sz="5800" dirty="0"/>
              <a:t> des Données </a:t>
            </a:r>
            <a:r>
              <a:rPr lang="en-US" sz="5800" dirty="0" err="1"/>
              <a:t>Spatiales</a:t>
            </a:r>
            <a:endParaRPr lang="en-US" sz="58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551BD88-8FB3-2A21-72DE-63A4155A5F22}"/>
              </a:ext>
            </a:extLst>
          </p:cNvPr>
          <p:cNvSpPr txBox="1">
            <a:spLocks/>
          </p:cNvSpPr>
          <p:nvPr/>
        </p:nvSpPr>
        <p:spPr>
          <a:xfrm>
            <a:off x="91439" y="1788002"/>
            <a:ext cx="4160521" cy="82399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rPr lang="en-US" b="1" dirty="0"/>
              <a:t>Socio-economic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rPr lang="en-US" sz="2800" dirty="0"/>
              <a:t>Socio-</a:t>
            </a:r>
            <a:r>
              <a:rPr lang="en-US" sz="2800" dirty="0" err="1"/>
              <a:t>économique</a:t>
            </a:r>
            <a:endParaRPr lang="en-US" sz="2800" dirty="0"/>
          </a:p>
          <a:p>
            <a:pPr marL="0" indent="0">
              <a:spcBef>
                <a:spcPts val="0"/>
              </a:spcBef>
              <a:buSzTx/>
              <a:buNone/>
            </a:pPr>
            <a:endParaRPr lang="en-US" sz="2800" dirty="0"/>
          </a:p>
          <a:p>
            <a:pPr hangingPunct="1">
              <a:spcBef>
                <a:spcPts val="0"/>
              </a:spcBef>
            </a:pPr>
            <a:r>
              <a:rPr lang="en-US" sz="3500" b="1" dirty="0"/>
              <a:t>Religion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/>
              <a:t>https://</a:t>
            </a:r>
            <a:r>
              <a:rPr lang="en-US" sz="2400" dirty="0" err="1"/>
              <a:t>icr.ethz.ch</a:t>
            </a:r>
            <a:r>
              <a:rPr lang="en-US" sz="2400" dirty="0"/>
              <a:t>/data/side</a:t>
            </a:r>
          </a:p>
          <a:p>
            <a:pPr hangingPunct="1">
              <a:spcBef>
                <a:spcPts val="0"/>
              </a:spcBef>
            </a:pPr>
            <a:r>
              <a:rPr lang="en-US" sz="3500" b="1" dirty="0"/>
              <a:t>Livestock density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fao.org</a:t>
            </a:r>
            <a:r>
              <a:rPr lang="en-US" sz="2400" dirty="0"/>
              <a:t>/livestock-systems/global-distributions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Income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datadryad.org</a:t>
            </a:r>
            <a:r>
              <a:rPr lang="en-US" sz="2400" dirty="0"/>
              <a:t>/stash/dataset/doi:10.5061/dryad.dk1j0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Urban-rural continuum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figshare.com</a:t>
            </a:r>
            <a:r>
              <a:rPr lang="en-US" sz="2400" dirty="0"/>
              <a:t>/articles/dataset/Urban-</a:t>
            </a:r>
            <a:r>
              <a:rPr lang="en-US" sz="2400" dirty="0" err="1"/>
              <a:t>rural_continuum</a:t>
            </a:r>
            <a:r>
              <a:rPr lang="en-US" sz="2400" dirty="0"/>
              <a:t>/12579572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Road density	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/>
              <a:t>https://</a:t>
            </a:r>
            <a:r>
              <a:rPr lang="en-US" sz="2400" dirty="0" err="1"/>
              <a:t>www.globio.info</a:t>
            </a:r>
            <a:r>
              <a:rPr lang="en-US" sz="2400" dirty="0"/>
              <a:t>/download-grip-dataset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Population density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www.worldpop.org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Education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ghdx.healthdata.org</a:t>
            </a:r>
            <a:r>
              <a:rPr lang="en-US" sz="2400" dirty="0"/>
              <a:t>/record/</a:t>
            </a:r>
            <a:r>
              <a:rPr lang="en-US" sz="2400" dirty="0" err="1"/>
              <a:t>ihme</a:t>
            </a:r>
            <a:r>
              <a:rPr lang="en-US" sz="2400" dirty="0"/>
              <a:t>-data/lmic-education-geospatial-estimates-2000-2017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Nighttime light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eogdata.mines.edu</a:t>
            </a:r>
            <a:r>
              <a:rPr lang="en-US" sz="2400" dirty="0"/>
              <a:t>/products/</a:t>
            </a:r>
            <a:r>
              <a:rPr lang="en-US" sz="2400" dirty="0" err="1"/>
              <a:t>vnl</a:t>
            </a:r>
            <a:r>
              <a:rPr lang="en-US" sz="2400" dirty="0"/>
              <a:t>/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15CA098-EE89-8976-C951-12D007C44CFC}"/>
              </a:ext>
            </a:extLst>
          </p:cNvPr>
          <p:cNvSpPr txBox="1">
            <a:spLocks/>
          </p:cNvSpPr>
          <p:nvPr/>
        </p:nvSpPr>
        <p:spPr>
          <a:xfrm>
            <a:off x="4292873" y="1788002"/>
            <a:ext cx="4459969" cy="823991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rPr lang="en-US" b="1" dirty="0"/>
              <a:t>Ecological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rPr lang="en-US" sz="2800" dirty="0" err="1"/>
              <a:t>Écologique</a:t>
            </a:r>
            <a:endParaRPr lang="en-US" b="1" dirty="0"/>
          </a:p>
          <a:p>
            <a:pPr marL="0" indent="0">
              <a:spcBef>
                <a:spcPts val="0"/>
              </a:spcBef>
              <a:buSzTx/>
              <a:buNone/>
            </a:pPr>
            <a:endParaRPr lang="en-US" sz="2800" dirty="0"/>
          </a:p>
          <a:p>
            <a:pPr hangingPunct="1">
              <a:spcBef>
                <a:spcPts val="0"/>
              </a:spcBef>
            </a:pPr>
            <a:r>
              <a:rPr lang="en-US" sz="3500" b="1" dirty="0"/>
              <a:t>Lakes and rivers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www.hydrosheds.org</a:t>
            </a:r>
            <a:r>
              <a:rPr lang="en-US" sz="2400" dirty="0"/>
              <a:t>/products</a:t>
            </a:r>
          </a:p>
          <a:p>
            <a:pPr hangingPunct="1">
              <a:spcBef>
                <a:spcPts val="0"/>
              </a:spcBef>
            </a:pPr>
            <a:r>
              <a:rPr lang="en-US" sz="3500" b="1" dirty="0"/>
              <a:t>Water cover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/>
              <a:t>global-surface-</a:t>
            </a:r>
            <a:r>
              <a:rPr lang="en-US" sz="2400" dirty="0" err="1"/>
              <a:t>water.appspot.com</a:t>
            </a:r>
            <a:endParaRPr lang="en-US" sz="2400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Tree cover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glad.earthengine.app</a:t>
            </a:r>
            <a:r>
              <a:rPr lang="en-US" sz="2400" dirty="0"/>
              <a:t>/view/global-forest-change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Species richness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www.iucnredlist.org</a:t>
            </a:r>
            <a:r>
              <a:rPr lang="en-US" sz="2400" dirty="0"/>
              <a:t>/resources/spatial-data-download 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Climate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www.worldclim.org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Species ranges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www.iucnredlist.org</a:t>
            </a:r>
            <a:r>
              <a:rPr lang="en-US" sz="2400" dirty="0"/>
              <a:t> 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Land Cover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uploads.users.earthengine.app</a:t>
            </a:r>
            <a:r>
              <a:rPr lang="en-US" sz="2400" dirty="0"/>
              <a:t>/view/habitat-types-map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Species Locations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www.gbif.org</a:t>
            </a:r>
            <a:endParaRPr lang="en-US" sz="2400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Elevation</a:t>
            </a:r>
          </a:p>
          <a:p>
            <a:pPr lvl="1" hangingPunct="1">
              <a:spcBef>
                <a:spcPts val="0"/>
              </a:spcBef>
            </a:pPr>
            <a:r>
              <a:rPr lang="en-US" sz="2500" dirty="0"/>
              <a:t>R package: </a:t>
            </a:r>
            <a:r>
              <a:rPr lang="en-US" sz="2500" dirty="0" err="1"/>
              <a:t>rnaturalearthdata</a:t>
            </a:r>
            <a:endParaRPr lang="en-US" sz="2500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Protected areas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www.protectedplanet.net</a:t>
            </a:r>
            <a:r>
              <a:rPr lang="en-US" sz="2400" dirty="0"/>
              <a:t>/</a:t>
            </a:r>
            <a:r>
              <a:rPr lang="en-US" sz="2400" dirty="0" err="1"/>
              <a:t>en</a:t>
            </a:r>
            <a:r>
              <a:rPr lang="en-US" sz="2400" dirty="0"/>
              <a:t>/thematic-areas/</a:t>
            </a:r>
            <a:r>
              <a:rPr lang="en-US" sz="2400" dirty="0" err="1"/>
              <a:t>wdpa</a:t>
            </a:r>
            <a:endParaRPr lang="en-US" sz="2400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3422D61-CCE0-C50B-441C-885CFB4849EF}"/>
              </a:ext>
            </a:extLst>
          </p:cNvPr>
          <p:cNvSpPr txBox="1">
            <a:spLocks/>
          </p:cNvSpPr>
          <p:nvPr/>
        </p:nvSpPr>
        <p:spPr>
          <a:xfrm>
            <a:off x="8752842" y="1788002"/>
            <a:ext cx="4160519" cy="861329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>
              <a:spcBef>
                <a:spcPts val="0"/>
              </a:spcBef>
              <a:buSzTx/>
              <a:buNone/>
            </a:pPr>
            <a:r>
              <a:rPr lang="en-US" b="1" dirty="0"/>
              <a:t>Public Health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rPr lang="en-US" sz="2800" dirty="0"/>
              <a:t>Santé </a:t>
            </a:r>
            <a:r>
              <a:rPr lang="en-US" sz="2800" dirty="0" err="1"/>
              <a:t>publique</a:t>
            </a:r>
            <a:endParaRPr lang="en-US" sz="2800" dirty="0"/>
          </a:p>
          <a:p>
            <a:pPr marL="0" indent="0">
              <a:spcBef>
                <a:spcPts val="0"/>
              </a:spcBef>
              <a:buSzTx/>
              <a:buNone/>
            </a:pPr>
            <a:endParaRPr lang="en-US" sz="2800" dirty="0"/>
          </a:p>
          <a:p>
            <a:pPr hangingPunct="1">
              <a:spcBef>
                <a:spcPts val="0"/>
              </a:spcBef>
            </a:pPr>
            <a:r>
              <a:rPr lang="en-US" sz="3500" b="1" dirty="0"/>
              <a:t>Child mortality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ghdx.healthdata.org</a:t>
            </a:r>
            <a:r>
              <a:rPr lang="en-US" sz="2400" dirty="0"/>
              <a:t>/record/</a:t>
            </a:r>
            <a:r>
              <a:rPr lang="en-US" sz="2400" dirty="0" err="1"/>
              <a:t>ihme</a:t>
            </a:r>
            <a:r>
              <a:rPr lang="en-US" sz="2400" dirty="0"/>
              <a:t>-data/africa-under-5-and-neonatal-mortality-geospatial-estimates-2000-2015</a:t>
            </a:r>
          </a:p>
          <a:p>
            <a:pPr hangingPunct="1">
              <a:spcBef>
                <a:spcPts val="0"/>
              </a:spcBef>
            </a:pPr>
            <a:r>
              <a:rPr lang="en-US" sz="3500" b="1" dirty="0"/>
              <a:t>Access to healthcare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malariaatlas.org</a:t>
            </a:r>
            <a:r>
              <a:rPr lang="en-US" sz="2400" dirty="0"/>
              <a:t>/project-resources/accessibility-to-healthcare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Global Burden of Disease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www.healthdata.org</a:t>
            </a:r>
            <a:r>
              <a:rPr lang="en-US" sz="2400" dirty="0"/>
              <a:t>/research-analysis/</a:t>
            </a:r>
            <a:r>
              <a:rPr lang="en-US" sz="2400" dirty="0" err="1"/>
              <a:t>gbd</a:t>
            </a:r>
            <a:r>
              <a:rPr lang="en-US" sz="2400" dirty="0"/>
              <a:t>-data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Malaria parasite rate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data.malariaatlas.org</a:t>
            </a:r>
            <a:r>
              <a:rPr lang="en-US" sz="2400" dirty="0"/>
              <a:t>/</a:t>
            </a:r>
            <a:r>
              <a:rPr lang="en-US" sz="2400" dirty="0" err="1"/>
              <a:t>maps?layers</a:t>
            </a:r>
            <a:r>
              <a:rPr lang="en-US" sz="2400" dirty="0"/>
              <a:t>=Malaria:202406_Global_Pf_Parasite_Rate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Vaccination rates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/>
              <a:t>https://</a:t>
            </a:r>
            <a:r>
              <a:rPr lang="en-US" sz="2400" dirty="0" err="1"/>
              <a:t>www.healthdata.org</a:t>
            </a:r>
            <a:r>
              <a:rPr lang="en-US" sz="2400" dirty="0"/>
              <a:t>/research-analysis/health-risks-issues/vaccine-coverage-data</a:t>
            </a:r>
            <a:endParaRPr lang="en-US" sz="2400" b="1" dirty="0"/>
          </a:p>
          <a:p>
            <a:pPr hangingPunct="1">
              <a:spcBef>
                <a:spcPts val="0"/>
              </a:spcBef>
            </a:pPr>
            <a:r>
              <a:rPr lang="en-US" sz="3200" b="1" dirty="0"/>
              <a:t>HIV Prevalence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ghdx.healthdata.org</a:t>
            </a:r>
            <a:r>
              <a:rPr lang="en-US" sz="2400" dirty="0"/>
              <a:t>/record/</a:t>
            </a:r>
            <a:r>
              <a:rPr lang="en-US" sz="2400" dirty="0" err="1"/>
              <a:t>ihme</a:t>
            </a:r>
            <a:r>
              <a:rPr lang="en-US" sz="2400" dirty="0"/>
              <a:t>-data/sub-saharan-africa-hiv-prevalence-geospatial-estimates-2000-2018</a:t>
            </a:r>
          </a:p>
          <a:p>
            <a:pPr hangingPunct="1">
              <a:spcBef>
                <a:spcPts val="0"/>
              </a:spcBef>
            </a:pPr>
            <a:r>
              <a:rPr lang="en-US" sz="3200" b="1" dirty="0"/>
              <a:t>Drinking Water and Sanitation Facilities Access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ghdx.healthdata.org</a:t>
            </a:r>
            <a:r>
              <a:rPr lang="en-US" sz="2400" dirty="0"/>
              <a:t>/record/</a:t>
            </a:r>
            <a:r>
              <a:rPr lang="en-US" sz="2400" dirty="0" err="1"/>
              <a:t>ihme</a:t>
            </a:r>
            <a:r>
              <a:rPr lang="en-US" sz="2400" dirty="0"/>
              <a:t>-data/lmic-wash-access-geospatial-estimates-2000-2017</a:t>
            </a:r>
          </a:p>
          <a:p>
            <a:pPr hangingPunct="1">
              <a:spcBef>
                <a:spcPts val="0"/>
              </a:spcBef>
            </a:pPr>
            <a:r>
              <a:rPr lang="en-US" sz="3200" b="1" dirty="0"/>
              <a:t>Child Growth Failure</a:t>
            </a:r>
          </a:p>
          <a:p>
            <a:pPr lvl="1" hangingPunct="1">
              <a:spcBef>
                <a:spcPts val="0"/>
              </a:spcBef>
            </a:pPr>
            <a:r>
              <a:rPr lang="en-US" sz="2400" dirty="0" err="1"/>
              <a:t>ghdx.healthdata.org</a:t>
            </a:r>
            <a:r>
              <a:rPr lang="en-US" sz="2400" dirty="0"/>
              <a:t>/record/</a:t>
            </a:r>
            <a:r>
              <a:rPr lang="en-US" sz="2400" dirty="0" err="1"/>
              <a:t>ihme</a:t>
            </a:r>
            <a:r>
              <a:rPr lang="en-US" sz="2400" dirty="0"/>
              <a:t>-data/lmic-child-growth-failure-geospatial-estimates-2000-2017</a:t>
            </a:r>
          </a:p>
        </p:txBody>
      </p:sp>
    </p:spTree>
    <p:extLst>
      <p:ext uri="{BB962C8B-B14F-4D97-AF65-F5344CB8AC3E}">
        <p14:creationId xmlns:p14="http://schemas.microsoft.com/office/powerpoint/2010/main" val="132233647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1EA6CC-A619-D6A9-A952-A8F8084A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82" y="2545991"/>
            <a:ext cx="4310118" cy="6219888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F8464E6-5803-184E-58BF-1C7E9D5E2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85" y="2603500"/>
            <a:ext cx="2883956" cy="626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ECE141-11B6-3DBA-69EA-96AA30DB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136" y="3164461"/>
            <a:ext cx="3364392" cy="35382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Many models assume homogeneity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F74C46-A124-C793-A5F9-FBB140EB3727}"/>
              </a:ext>
            </a:extLst>
          </p:cNvPr>
          <p:cNvCxnSpPr/>
          <p:nvPr/>
        </p:nvCxnSpPr>
        <p:spPr>
          <a:xfrm>
            <a:off x="4680607" y="5934972"/>
            <a:ext cx="3719629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7440ED0-DCE7-F09F-5D27-A0086859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28602"/>
            <a:ext cx="11099800" cy="2603500"/>
          </a:xfrm>
        </p:spPr>
        <p:txBody>
          <a:bodyPr>
            <a:normAutofit/>
          </a:bodyPr>
          <a:lstStyle/>
          <a:p>
            <a:r>
              <a:rPr lang="en-US" sz="5400" b="1" dirty="0"/>
              <a:t>Why do spatial analysis?</a:t>
            </a:r>
            <a:br>
              <a:rPr lang="en-US" sz="5400" b="1" dirty="0"/>
            </a:br>
            <a:r>
              <a:rPr lang="en-US" sz="4800" dirty="0" err="1"/>
              <a:t>Pourquoi</a:t>
            </a:r>
            <a:r>
              <a:rPr lang="en-US" sz="4800" dirty="0"/>
              <a:t> faire </a:t>
            </a:r>
            <a:r>
              <a:rPr lang="en-US" sz="4800" dirty="0" err="1"/>
              <a:t>une</a:t>
            </a:r>
            <a:r>
              <a:rPr lang="en-US" sz="4800" dirty="0"/>
              <a:t> </a:t>
            </a:r>
            <a:r>
              <a:rPr lang="en-US" sz="4800" dirty="0" err="1"/>
              <a:t>analyse</a:t>
            </a:r>
            <a:r>
              <a:rPr lang="en-US" sz="4800" dirty="0"/>
              <a:t> </a:t>
            </a:r>
            <a:r>
              <a:rPr lang="en-US" sz="4800" dirty="0" err="1"/>
              <a:t>spatiale</a:t>
            </a:r>
            <a:r>
              <a:rPr lang="en-US" sz="4800" dirty="0"/>
              <a:t>?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F65C462-B838-0D80-FF86-4D711EE686CF}"/>
              </a:ext>
            </a:extLst>
          </p:cNvPr>
          <p:cNvSpPr txBox="1">
            <a:spLocks/>
          </p:cNvSpPr>
          <p:nvPr/>
        </p:nvSpPr>
        <p:spPr>
          <a:xfrm>
            <a:off x="4820204" y="5409099"/>
            <a:ext cx="3364392" cy="353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US" dirty="0">
                <a:solidFill>
                  <a:schemeClr val="tx1"/>
                </a:solidFill>
              </a:rPr>
              <a:t>De </a:t>
            </a:r>
            <a:r>
              <a:rPr lang="en-US" dirty="0" err="1">
                <a:solidFill>
                  <a:schemeClr val="tx1"/>
                </a:solidFill>
              </a:rPr>
              <a:t>nombreux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modèles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supposent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l'homogénéité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42A3-3399-B466-4132-92EE6C52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022E-F90A-6EFA-89F3-14CA8935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28602"/>
            <a:ext cx="11099800" cy="2603500"/>
          </a:xfrm>
        </p:spPr>
        <p:txBody>
          <a:bodyPr>
            <a:normAutofit/>
          </a:bodyPr>
          <a:lstStyle/>
          <a:p>
            <a:r>
              <a:rPr lang="en-US" sz="5400" b="1" dirty="0"/>
              <a:t>Why do spatial analysis?</a:t>
            </a:r>
            <a:br>
              <a:rPr lang="en-US" sz="5400" b="1" dirty="0"/>
            </a:br>
            <a:r>
              <a:rPr lang="en-US" sz="4800" dirty="0" err="1"/>
              <a:t>Pourquoi</a:t>
            </a:r>
            <a:r>
              <a:rPr lang="en-US" sz="4800" dirty="0"/>
              <a:t> faire </a:t>
            </a:r>
            <a:r>
              <a:rPr lang="en-US" sz="4800" dirty="0" err="1"/>
              <a:t>une</a:t>
            </a:r>
            <a:r>
              <a:rPr lang="en-US" sz="4800" dirty="0"/>
              <a:t> </a:t>
            </a:r>
            <a:r>
              <a:rPr lang="en-US" sz="4800" dirty="0" err="1"/>
              <a:t>analyse</a:t>
            </a:r>
            <a:r>
              <a:rPr lang="en-US" sz="4800" dirty="0"/>
              <a:t> </a:t>
            </a:r>
            <a:r>
              <a:rPr lang="en-US" sz="4800" dirty="0" err="1"/>
              <a:t>spatiale</a:t>
            </a:r>
            <a:r>
              <a:rPr lang="en-US" sz="4800" dirty="0"/>
              <a:t>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A9803CA-7A86-E0FF-197E-FD174550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385" y="2603500"/>
            <a:ext cx="2883956" cy="626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935C30-AA60-1AD2-6E23-9782F46C2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226" y="2853180"/>
            <a:ext cx="3364392" cy="35382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Sometimes it matters </a:t>
            </a:r>
            <a:r>
              <a:rPr lang="en-US" b="1" i="1" dirty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1"/>
                </a:solidFill>
              </a:rPr>
              <a:t>a thing is happening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72B20D-27BB-8BCE-4D54-307D8E52EDD9}"/>
              </a:ext>
            </a:extLst>
          </p:cNvPr>
          <p:cNvCxnSpPr/>
          <p:nvPr/>
        </p:nvCxnSpPr>
        <p:spPr>
          <a:xfrm>
            <a:off x="4680607" y="5934972"/>
            <a:ext cx="3719629" cy="0"/>
          </a:xfrm>
          <a:prstGeom prst="straightConnector1">
            <a:avLst/>
          </a:prstGeom>
          <a:noFill/>
          <a:ln w="5715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 descr="thumbnail">
            <a:extLst>
              <a:ext uri="{FF2B5EF4-FFF2-40B4-BE49-F238E27FC236}">
                <a16:creationId xmlns:a16="http://schemas.microsoft.com/office/drawing/2014/main" id="{ABE159A4-1045-9829-677C-DEDB9090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855" y="2603500"/>
            <a:ext cx="4238087" cy="59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5FC87D-4926-20C0-E123-160816DF281E}"/>
              </a:ext>
            </a:extLst>
          </p:cNvPr>
          <p:cNvSpPr txBox="1">
            <a:spLocks/>
          </p:cNvSpPr>
          <p:nvPr/>
        </p:nvSpPr>
        <p:spPr>
          <a:xfrm>
            <a:off x="8577855" y="8360230"/>
            <a:ext cx="4238087" cy="158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Number</a:t>
            </a:r>
            <a:r>
              <a:rPr lang="fr-FR" sz="2000" b="1" dirty="0">
                <a:solidFill>
                  <a:schemeClr val="tx1"/>
                </a:solidFill>
              </a:rPr>
              <a:t> of Cases </a:t>
            </a:r>
            <a:r>
              <a:rPr lang="fr-FR" sz="2000" b="1" dirty="0" err="1">
                <a:solidFill>
                  <a:schemeClr val="tx1"/>
                </a:solidFill>
              </a:rPr>
              <a:t>Reported</a:t>
            </a:r>
            <a:r>
              <a:rPr lang="fr-FR" sz="2000" b="1" dirty="0">
                <a:solidFill>
                  <a:schemeClr val="tx1"/>
                </a:solidFill>
              </a:rPr>
              <a:t> in the 2017 </a:t>
            </a:r>
            <a:r>
              <a:rPr lang="fr-FR" sz="2000" b="1" dirty="0" err="1">
                <a:solidFill>
                  <a:schemeClr val="tx1"/>
                </a:solidFill>
              </a:rPr>
              <a:t>Plague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Outbreak</a:t>
            </a:r>
            <a:endParaRPr lang="fr-FR" sz="2000" b="1" dirty="0">
              <a:solidFill>
                <a:schemeClr val="tx1"/>
              </a:solidFill>
            </a:endParaRP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>
                <a:solidFill>
                  <a:schemeClr val="tx1"/>
                </a:solidFill>
              </a:rPr>
              <a:t>Bonds et al., 2018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CD6415-DA3E-36F8-78CD-097E0485DFDD}"/>
              </a:ext>
            </a:extLst>
          </p:cNvPr>
          <p:cNvSpPr txBox="1">
            <a:spLocks/>
          </p:cNvSpPr>
          <p:nvPr/>
        </p:nvSpPr>
        <p:spPr>
          <a:xfrm>
            <a:off x="4780402" y="5707543"/>
            <a:ext cx="3364392" cy="3538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US" dirty="0">
                <a:solidFill>
                  <a:schemeClr val="tx1"/>
                </a:solidFill>
              </a:rPr>
              <a:t>Parfois, </a:t>
            </a:r>
            <a:r>
              <a:rPr lang="en-US" dirty="0" err="1">
                <a:solidFill>
                  <a:schemeClr val="tx1"/>
                </a:solidFill>
              </a:rPr>
              <a:t>l'endroit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i="1" dirty="0" err="1">
                <a:solidFill>
                  <a:schemeClr val="tx1"/>
                </a:solidFill>
              </a:rPr>
              <a:t>où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quelque chose se passe a de </a:t>
            </a:r>
            <a:r>
              <a:rPr lang="en-US" dirty="0" err="1">
                <a:solidFill>
                  <a:schemeClr val="tx1"/>
                </a:solidFill>
              </a:rPr>
              <a:t>l'importance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24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C7E2-1BE1-2048-83B5-04895C4B261E}"/>
              </a:ext>
            </a:extLst>
          </p:cNvPr>
          <p:cNvSpPr txBox="1">
            <a:spLocks/>
          </p:cNvSpPr>
          <p:nvPr/>
        </p:nvSpPr>
        <p:spPr>
          <a:xfrm>
            <a:off x="787400" y="365125"/>
            <a:ext cx="11430000" cy="290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5400" b="1" dirty="0"/>
              <a:t>Spatial analysis can lead to key public health findings</a:t>
            </a:r>
          </a:p>
          <a:p>
            <a:pPr hangingPunct="1">
              <a:spcAft>
                <a:spcPts val="600"/>
              </a:spcAft>
            </a:pPr>
            <a:r>
              <a:rPr lang="en-US" sz="4800" dirty="0" err="1"/>
              <a:t>L’analyse</a:t>
            </a:r>
            <a:r>
              <a:rPr lang="en-US" sz="4800" dirty="0"/>
              <a:t> </a:t>
            </a:r>
            <a:r>
              <a:rPr lang="en-US" sz="4800" dirty="0" err="1"/>
              <a:t>spatiale</a:t>
            </a:r>
            <a:r>
              <a:rPr lang="en-US" sz="4800" dirty="0"/>
              <a:t> </a:t>
            </a:r>
            <a:r>
              <a:rPr lang="en-US" sz="4800" dirty="0" err="1"/>
              <a:t>peut</a:t>
            </a:r>
            <a:r>
              <a:rPr lang="en-US" sz="4800" dirty="0"/>
              <a:t> </a:t>
            </a:r>
            <a:r>
              <a:rPr lang="en-US" sz="4800" dirty="0" err="1"/>
              <a:t>conduire</a:t>
            </a:r>
            <a:r>
              <a:rPr lang="en-US" sz="4800" dirty="0"/>
              <a:t> à des </a:t>
            </a:r>
            <a:r>
              <a:rPr lang="en-US" sz="4800" dirty="0" err="1"/>
              <a:t>découvertes</a:t>
            </a:r>
            <a:r>
              <a:rPr lang="en-US" sz="4800" dirty="0"/>
              <a:t> majeures </a:t>
            </a:r>
            <a:r>
              <a:rPr lang="en-US" sz="4800" dirty="0" err="1"/>
              <a:t>en</a:t>
            </a:r>
            <a:r>
              <a:rPr lang="en-US" sz="4800" dirty="0"/>
              <a:t> santé </a:t>
            </a:r>
            <a:r>
              <a:rPr lang="en-US" sz="4800" dirty="0" err="1"/>
              <a:t>publique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766080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02057-A91B-FA7D-5FA6-F0242D4C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F302-E5B7-80B0-0F35-24ABED95C09D}"/>
              </a:ext>
            </a:extLst>
          </p:cNvPr>
          <p:cNvSpPr txBox="1">
            <a:spLocks/>
          </p:cNvSpPr>
          <p:nvPr/>
        </p:nvSpPr>
        <p:spPr>
          <a:xfrm>
            <a:off x="787400" y="365125"/>
            <a:ext cx="11430000" cy="290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5400" b="1" dirty="0"/>
              <a:t>Spatial analysis can lead to key public health findings</a:t>
            </a:r>
          </a:p>
          <a:p>
            <a:pPr hangingPunct="1">
              <a:spcAft>
                <a:spcPts val="600"/>
              </a:spcAft>
            </a:pPr>
            <a:r>
              <a:rPr lang="en-US" sz="4800" dirty="0" err="1"/>
              <a:t>L’analyse</a:t>
            </a:r>
            <a:r>
              <a:rPr lang="en-US" sz="4800" dirty="0"/>
              <a:t> </a:t>
            </a:r>
            <a:r>
              <a:rPr lang="en-US" sz="4800" dirty="0" err="1"/>
              <a:t>spatiale</a:t>
            </a:r>
            <a:r>
              <a:rPr lang="en-US" sz="4800" dirty="0"/>
              <a:t> </a:t>
            </a:r>
            <a:r>
              <a:rPr lang="en-US" sz="4800" dirty="0" err="1"/>
              <a:t>peut</a:t>
            </a:r>
            <a:r>
              <a:rPr lang="en-US" sz="4800" dirty="0"/>
              <a:t> </a:t>
            </a:r>
            <a:r>
              <a:rPr lang="en-US" sz="4800" dirty="0" err="1"/>
              <a:t>conduire</a:t>
            </a:r>
            <a:r>
              <a:rPr lang="en-US" sz="4800" dirty="0"/>
              <a:t> à des </a:t>
            </a:r>
            <a:r>
              <a:rPr lang="en-US" sz="4800" dirty="0" err="1"/>
              <a:t>découvertes</a:t>
            </a:r>
            <a:r>
              <a:rPr lang="en-US" sz="4800" dirty="0"/>
              <a:t> majeures </a:t>
            </a:r>
            <a:r>
              <a:rPr lang="en-US" sz="4800" dirty="0" err="1"/>
              <a:t>en</a:t>
            </a:r>
            <a:r>
              <a:rPr lang="en-US" sz="4800" dirty="0"/>
              <a:t> santé </a:t>
            </a:r>
            <a:r>
              <a:rPr lang="en-US" sz="4800" dirty="0" err="1"/>
              <a:t>publique</a:t>
            </a:r>
            <a:endParaRPr lang="en-US" sz="4800" dirty="0"/>
          </a:p>
        </p:txBody>
      </p:sp>
      <p:pic>
        <p:nvPicPr>
          <p:cNvPr id="3" name="Screen Shot 2018-01-06 at 9.48.51 AM.png" descr="Screen Shot 2018-01-06 at 9.48.51 AM.png">
            <a:extLst>
              <a:ext uri="{FF2B5EF4-FFF2-40B4-BE49-F238E27FC236}">
                <a16:creationId xmlns:a16="http://schemas.microsoft.com/office/drawing/2014/main" id="{7E9229C6-C04E-52C1-7EF4-2BBD193A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933" y="3384583"/>
            <a:ext cx="3950490" cy="582560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5525DB-62AA-F69F-6D05-52248A402182}"/>
              </a:ext>
            </a:extLst>
          </p:cNvPr>
          <p:cNvSpPr txBox="1">
            <a:spLocks/>
          </p:cNvSpPr>
          <p:nvPr/>
        </p:nvSpPr>
        <p:spPr>
          <a:xfrm>
            <a:off x="8164980" y="8980714"/>
            <a:ext cx="3639285" cy="40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>
                <a:solidFill>
                  <a:schemeClr val="tx1"/>
                </a:solidFill>
              </a:rPr>
              <a:t>John Snow</a:t>
            </a:r>
            <a:endParaRPr lang="fr-FR" sz="16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61CA31-83AF-F81B-10CE-5813542BAD80}"/>
              </a:ext>
            </a:extLst>
          </p:cNvPr>
          <p:cNvGrpSpPr/>
          <p:nvPr/>
        </p:nvGrpSpPr>
        <p:grpSpPr>
          <a:xfrm>
            <a:off x="967436" y="3647880"/>
            <a:ext cx="6756325" cy="5907643"/>
            <a:chOff x="1155700" y="31747"/>
            <a:chExt cx="11099800" cy="9705521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27FA541B-4178-FCAF-C596-261B7DDFE582}"/>
                </a:ext>
              </a:extLst>
            </p:cNvPr>
            <p:cNvSpPr/>
            <p:nvPr/>
          </p:nvSpPr>
          <p:spPr>
            <a:xfrm>
              <a:off x="5740399" y="3830968"/>
              <a:ext cx="1359033" cy="774899"/>
            </a:xfrm>
            <a:prstGeom prst="roundRect">
              <a:avLst>
                <a:gd name="adj" fmla="val 9802"/>
              </a:avLst>
            </a:prstGeom>
            <a:ln w="25400">
              <a:solidFill>
                <a:srgbClr val="FF26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" name="Picture 2" descr="undefined">
              <a:extLst>
                <a:ext uri="{FF2B5EF4-FFF2-40B4-BE49-F238E27FC236}">
                  <a16:creationId xmlns:a16="http://schemas.microsoft.com/office/drawing/2014/main" id="{F9A7DDA5-40BD-EEA0-A213-1B81618BC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8649" y="31747"/>
              <a:ext cx="9207500" cy="900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72ED1B-0025-DFBB-0595-DBC21F91A20B}"/>
                </a:ext>
              </a:extLst>
            </p:cNvPr>
            <p:cNvSpPr/>
            <p:nvPr/>
          </p:nvSpPr>
          <p:spPr>
            <a:xfrm>
              <a:off x="6776356" y="3847297"/>
              <a:ext cx="414461" cy="414461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John Snow cholera map (London, 1854)">
              <a:extLst>
                <a:ext uri="{FF2B5EF4-FFF2-40B4-BE49-F238E27FC236}">
                  <a16:creationId xmlns:a16="http://schemas.microsoft.com/office/drawing/2014/main" id="{8DDE3C1D-EAA1-39C6-1B00-8B13003BB6E9}"/>
                </a:ext>
              </a:extLst>
            </p:cNvPr>
            <p:cNvSpPr txBox="1">
              <a:spLocks/>
            </p:cNvSpPr>
            <p:nvPr/>
          </p:nvSpPr>
          <p:spPr>
            <a:xfrm>
              <a:off x="1155700" y="8768439"/>
              <a:ext cx="11099800" cy="9688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normAutofit fontScale="55000" lnSpcReduction="20000"/>
            </a:bodyPr>
            <a:lstStyle>
              <a:lvl1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1pPr>
              <a:lvl2pPr marL="0" marR="0" indent="2286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2pPr>
              <a:lvl3pPr marL="0" marR="0" indent="4572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3pPr>
              <a:lvl4pPr marL="0" marR="0" indent="6858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4pPr>
              <a:lvl5pPr marL="0" marR="0" indent="9144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5pPr>
              <a:lvl6pPr marL="0" marR="0" indent="11430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6pPr>
              <a:lvl7pPr marL="0" marR="0" indent="13716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7pPr>
              <a:lvl8pPr marL="0" marR="0" indent="16002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8pPr>
              <a:lvl9pPr marL="0" marR="0" indent="182880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Light"/>
                </a:defRPr>
              </a:lvl9pPr>
            </a:lstStyle>
            <a:p>
              <a:pPr hangingPunct="1"/>
              <a:r>
                <a:rPr lang="en-US" b="1" dirty="0"/>
                <a:t>John Snow cholera map (London, 1854)</a:t>
              </a:r>
            </a:p>
            <a:p>
              <a:pPr hangingPunct="1"/>
              <a:r>
                <a:rPr lang="en-US" sz="2800" dirty="0"/>
                <a:t>Carte du </a:t>
              </a:r>
              <a:r>
                <a:rPr lang="en-US" sz="2800" dirty="0" err="1"/>
                <a:t>choléra</a:t>
              </a:r>
              <a:r>
                <a:rPr lang="en-US" sz="2800" dirty="0"/>
                <a:t> de John Snow (</a:t>
              </a:r>
              <a:r>
                <a:rPr lang="en-US" sz="2800" dirty="0" err="1"/>
                <a:t>Londres</a:t>
              </a:r>
              <a:r>
                <a:rPr lang="en-US" sz="2800" dirty="0"/>
                <a:t>, 1854)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5931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E9B92-E8B7-A0F7-5C50-C5C50E63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2131-29D2-5A45-B0A6-F321F9C706D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3004800" cy="290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5400" b="1" dirty="0"/>
              <a:t>Spatial Analysis is Common in Epidemiology</a:t>
            </a:r>
          </a:p>
          <a:p>
            <a:pPr hangingPunct="1">
              <a:spcAft>
                <a:spcPts val="600"/>
              </a:spcAft>
            </a:pPr>
            <a:r>
              <a:rPr lang="en-US" sz="4400" dirty="0" err="1"/>
              <a:t>L'analyse</a:t>
            </a:r>
            <a:r>
              <a:rPr lang="en-US" sz="4400" dirty="0"/>
              <a:t> </a:t>
            </a:r>
            <a:r>
              <a:rPr lang="en-US" sz="4400" dirty="0" err="1"/>
              <a:t>spatiale</a:t>
            </a:r>
            <a:r>
              <a:rPr lang="en-US" sz="4400" dirty="0"/>
              <a:t> </a:t>
            </a:r>
            <a:r>
              <a:rPr lang="en-US" sz="4400" dirty="0" err="1"/>
              <a:t>est</a:t>
            </a:r>
            <a:r>
              <a:rPr lang="en-US" sz="4400" dirty="0"/>
              <a:t> courante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épidémiologie</a:t>
            </a:r>
            <a:endParaRPr lang="en-US" sz="4400" dirty="0"/>
          </a:p>
        </p:txBody>
      </p:sp>
      <p:pic>
        <p:nvPicPr>
          <p:cNvPr id="3" name="Picture 2" descr="thumbnail">
            <a:extLst>
              <a:ext uri="{FF2B5EF4-FFF2-40B4-BE49-F238E27FC236}">
                <a16:creationId xmlns:a16="http://schemas.microsoft.com/office/drawing/2014/main" id="{B43C4B12-474D-0C8A-78E1-AF61D980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175" y="3586342"/>
            <a:ext cx="3542270" cy="500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C3D8EE-933F-4E8B-96AA-35F4BF49F874}"/>
              </a:ext>
            </a:extLst>
          </p:cNvPr>
          <p:cNvSpPr txBox="1">
            <a:spLocks/>
          </p:cNvSpPr>
          <p:nvPr/>
        </p:nvSpPr>
        <p:spPr>
          <a:xfrm>
            <a:off x="9046679" y="8450982"/>
            <a:ext cx="3769263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Number</a:t>
            </a:r>
            <a:r>
              <a:rPr lang="fr-FR" sz="2000" b="1" dirty="0">
                <a:solidFill>
                  <a:schemeClr val="tx1"/>
                </a:solidFill>
              </a:rPr>
              <a:t> of Cases </a:t>
            </a:r>
            <a:r>
              <a:rPr lang="fr-FR" sz="2000" b="1" dirty="0" err="1">
                <a:solidFill>
                  <a:schemeClr val="tx1"/>
                </a:solidFill>
              </a:rPr>
              <a:t>Reported</a:t>
            </a:r>
            <a:r>
              <a:rPr lang="fr-FR" sz="2000" b="1" dirty="0">
                <a:solidFill>
                  <a:schemeClr val="tx1"/>
                </a:solidFill>
              </a:rPr>
              <a:t> in the 2017 </a:t>
            </a:r>
            <a:r>
              <a:rPr lang="fr-FR" sz="2000" b="1" dirty="0" err="1">
                <a:solidFill>
                  <a:schemeClr val="tx1"/>
                </a:solidFill>
              </a:rPr>
              <a:t>Plague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Outbreak</a:t>
            </a:r>
            <a:endParaRPr lang="fr-FR" sz="2000" b="1" dirty="0">
              <a:solidFill>
                <a:schemeClr val="tx1"/>
              </a:solidFill>
            </a:endParaRP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>
                <a:solidFill>
                  <a:schemeClr val="tx1"/>
                </a:solidFill>
              </a:rPr>
              <a:t>Bonds et al., 2018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A4E222-2A21-3C3C-B95E-A3138D1EC71F}"/>
              </a:ext>
            </a:extLst>
          </p:cNvPr>
          <p:cNvSpPr txBox="1">
            <a:spLocks/>
          </p:cNvSpPr>
          <p:nvPr/>
        </p:nvSpPr>
        <p:spPr>
          <a:xfrm>
            <a:off x="4686217" y="8589798"/>
            <a:ext cx="3769263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None/>
            </a:pPr>
            <a:r>
              <a:rPr lang="fr-FR" sz="2000" b="1" dirty="0">
                <a:solidFill>
                  <a:schemeClr val="tx1"/>
                </a:solidFill>
              </a:rPr>
              <a:t>Incidence ratio for </a:t>
            </a:r>
            <a:r>
              <a:rPr lang="fr-FR" sz="2000" b="1" dirty="0" err="1">
                <a:solidFill>
                  <a:schemeClr val="tx1"/>
                </a:solidFill>
              </a:rPr>
              <a:t>pulmonary</a:t>
            </a:r>
            <a:r>
              <a:rPr lang="fr-FR" sz="2000" b="1" dirty="0">
                <a:solidFill>
                  <a:schemeClr val="tx1"/>
                </a:solidFill>
              </a:rPr>
              <a:t> TB in Antananarivo</a:t>
            </a: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 err="1">
                <a:solidFill>
                  <a:schemeClr val="tx1"/>
                </a:solidFill>
              </a:rPr>
              <a:t>Randremanana</a:t>
            </a:r>
            <a:r>
              <a:rPr lang="fr-FR" sz="1600" dirty="0">
                <a:solidFill>
                  <a:schemeClr val="tx1"/>
                </a:solidFill>
              </a:rPr>
              <a:t> et al. 2010</a:t>
            </a:r>
          </a:p>
        </p:txBody>
      </p:sp>
      <p:pic>
        <p:nvPicPr>
          <p:cNvPr id="11" name="Picture 10" descr="A map of the island&#10;&#10;AI-generated content may be incorrect.">
            <a:extLst>
              <a:ext uri="{FF2B5EF4-FFF2-40B4-BE49-F238E27FC236}">
                <a16:creationId xmlns:a16="http://schemas.microsoft.com/office/drawing/2014/main" id="{BCE53A53-FC1C-206C-E588-93F87D7FC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99" y="3586341"/>
            <a:ext cx="2817819" cy="504199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C5BA11-18E3-5248-DEED-A3835496CA37}"/>
              </a:ext>
            </a:extLst>
          </p:cNvPr>
          <p:cNvSpPr txBox="1">
            <a:spLocks/>
          </p:cNvSpPr>
          <p:nvPr/>
        </p:nvSpPr>
        <p:spPr>
          <a:xfrm>
            <a:off x="801476" y="8488176"/>
            <a:ext cx="3769263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Motorized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travel</a:t>
            </a:r>
            <a:r>
              <a:rPr lang="fr-FR" sz="2000" b="1" dirty="0">
                <a:solidFill>
                  <a:schemeClr val="tx1"/>
                </a:solidFill>
              </a:rPr>
              <a:t> time to </a:t>
            </a:r>
            <a:r>
              <a:rPr lang="fr-FR" sz="2000" b="1" dirty="0" err="1">
                <a:solidFill>
                  <a:schemeClr val="tx1"/>
                </a:solidFill>
              </a:rPr>
              <a:t>healthcare</a:t>
            </a:r>
            <a:endParaRPr lang="fr-FR" sz="2000" b="1" dirty="0">
              <a:solidFill>
                <a:schemeClr val="tx1"/>
              </a:solidFill>
            </a:endParaRP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 err="1">
                <a:solidFill>
                  <a:schemeClr val="tx1"/>
                </a:solidFill>
              </a:rPr>
              <a:t>malariaatlas.org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7410" name="Picture 2" descr="figure 1">
            <a:extLst>
              <a:ext uri="{FF2B5EF4-FFF2-40B4-BE49-F238E27FC236}">
                <a16:creationId xmlns:a16="http://schemas.microsoft.com/office/drawing/2014/main" id="{85002ABF-BE4F-661F-5421-0F103EC8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35" y="3624881"/>
            <a:ext cx="4242026" cy="500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230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5E5C-6645-27CF-C804-EA497C7E9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18FA-43CE-CB92-AD74-18D63BAA641F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3004800" cy="2900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5400" b="1" dirty="0"/>
              <a:t>Spatial Analysis is Common in Ecology</a:t>
            </a:r>
          </a:p>
          <a:p>
            <a:pPr hangingPunct="1">
              <a:spcAft>
                <a:spcPts val="600"/>
              </a:spcAft>
            </a:pPr>
            <a:r>
              <a:rPr lang="en-US" sz="4400" dirty="0" err="1"/>
              <a:t>L’analyse</a:t>
            </a:r>
            <a:r>
              <a:rPr lang="en-US" sz="4400" dirty="0"/>
              <a:t> </a:t>
            </a:r>
            <a:r>
              <a:rPr lang="en-US" sz="4400" dirty="0" err="1"/>
              <a:t>spatiale</a:t>
            </a:r>
            <a:r>
              <a:rPr lang="en-US" sz="4400" dirty="0"/>
              <a:t> </a:t>
            </a:r>
            <a:r>
              <a:rPr lang="en-US" sz="4400" dirty="0" err="1"/>
              <a:t>peut</a:t>
            </a:r>
            <a:r>
              <a:rPr lang="en-US" sz="4400" dirty="0"/>
              <a:t> </a:t>
            </a:r>
            <a:r>
              <a:rPr lang="en-US" sz="4400" dirty="0" err="1"/>
              <a:t>conduire</a:t>
            </a:r>
            <a:r>
              <a:rPr lang="en-US" sz="4400" dirty="0"/>
              <a:t> à des </a:t>
            </a:r>
            <a:r>
              <a:rPr lang="en-US" sz="4400" dirty="0" err="1"/>
              <a:t>découvertes</a:t>
            </a:r>
            <a:r>
              <a:rPr lang="en-US" sz="4400" dirty="0"/>
              <a:t> majeures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écologie</a:t>
            </a:r>
            <a:r>
              <a:rPr lang="en-US" sz="44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F3352A-AD67-9147-4E37-0B904AEC162B}"/>
              </a:ext>
            </a:extLst>
          </p:cNvPr>
          <p:cNvSpPr txBox="1">
            <a:spLocks/>
          </p:cNvSpPr>
          <p:nvPr/>
        </p:nvSpPr>
        <p:spPr>
          <a:xfrm>
            <a:off x="406695" y="8442251"/>
            <a:ext cx="3655747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Species</a:t>
            </a:r>
            <a:r>
              <a:rPr lang="fr-FR" sz="2000" b="1" dirty="0">
                <a:solidFill>
                  <a:schemeClr val="tx1"/>
                </a:solidFill>
              </a:rPr>
              <a:t> range of </a:t>
            </a: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i="1" dirty="0" err="1">
                <a:solidFill>
                  <a:schemeClr val="tx1"/>
                </a:solidFill>
              </a:rPr>
              <a:t>Allocebus</a:t>
            </a:r>
            <a:r>
              <a:rPr lang="fr-FR" sz="2000" b="1" i="1" dirty="0">
                <a:solidFill>
                  <a:schemeClr val="tx1"/>
                </a:solidFill>
              </a:rPr>
              <a:t> </a:t>
            </a:r>
            <a:r>
              <a:rPr lang="fr-FR" sz="2000" b="1" i="1" dirty="0" err="1">
                <a:solidFill>
                  <a:schemeClr val="tx1"/>
                </a:solidFill>
              </a:rPr>
              <a:t>trichotis</a:t>
            </a:r>
            <a:r>
              <a:rPr lang="fr-FR" sz="2000" b="1" i="1" dirty="0">
                <a:solidFill>
                  <a:schemeClr val="tx1"/>
                </a:solidFill>
              </a:rPr>
              <a:t> </a:t>
            </a: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 err="1">
                <a:solidFill>
                  <a:schemeClr val="tx1"/>
                </a:solidFill>
              </a:rPr>
              <a:t>redlist.org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6386" name="Picture 2" descr="Fig. 3.">
            <a:extLst>
              <a:ext uri="{FF2B5EF4-FFF2-40B4-BE49-F238E27FC236}">
                <a16:creationId xmlns:a16="http://schemas.microsoft.com/office/drawing/2014/main" id="{D6551D30-C55A-32C3-7537-B085D09C0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8"/>
          <a:stretch>
            <a:fillRect/>
          </a:stretch>
        </p:blipFill>
        <p:spPr bwMode="auto">
          <a:xfrm>
            <a:off x="8444257" y="3636335"/>
            <a:ext cx="4244665" cy="48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igure 2">
            <a:extLst>
              <a:ext uri="{FF2B5EF4-FFF2-40B4-BE49-F238E27FC236}">
                <a16:creationId xmlns:a16="http://schemas.microsoft.com/office/drawing/2014/main" id="{B0FA7137-9852-5603-5A1C-46AE7476A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7"/>
          <a:stretch>
            <a:fillRect/>
          </a:stretch>
        </p:blipFill>
        <p:spPr bwMode="auto">
          <a:xfrm>
            <a:off x="4428518" y="3636335"/>
            <a:ext cx="3649663" cy="480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ap of a continent with orange spots&#10;&#10;AI-generated content may be incorrect.">
            <a:extLst>
              <a:ext uri="{FF2B5EF4-FFF2-40B4-BE49-F238E27FC236}">
                <a16:creationId xmlns:a16="http://schemas.microsoft.com/office/drawing/2014/main" id="{C4EA5E60-F983-D5F2-BD59-57919DCD9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2" y="3636335"/>
            <a:ext cx="3328380" cy="4817023"/>
          </a:xfrm>
          <a:prstGeom prst="rect">
            <a:avLst/>
          </a:prstGeom>
        </p:spPr>
      </p:pic>
      <p:pic>
        <p:nvPicPr>
          <p:cNvPr id="16390" name="Picture 6" descr="Allocebus trichotis">
            <a:extLst>
              <a:ext uri="{FF2B5EF4-FFF2-40B4-BE49-F238E27FC236}">
                <a16:creationId xmlns:a16="http://schemas.microsoft.com/office/drawing/2014/main" id="{02BC2F04-A573-16A4-63CC-ACDD8F59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160" y="1581229"/>
            <a:ext cx="1584640" cy="186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71F785-5F86-AF31-B0AA-72D332F65576}"/>
              </a:ext>
            </a:extLst>
          </p:cNvPr>
          <p:cNvSpPr txBox="1">
            <a:spLocks/>
          </p:cNvSpPr>
          <p:nvPr/>
        </p:nvSpPr>
        <p:spPr>
          <a:xfrm>
            <a:off x="4389808" y="8340100"/>
            <a:ext cx="3688373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>
                <a:solidFill>
                  <a:schemeClr val="tx1"/>
                </a:solidFill>
              </a:rPr>
              <a:t>Home ranges of </a:t>
            </a:r>
            <a:r>
              <a:rPr lang="fr-FR" sz="2000" b="1" i="1" dirty="0" err="1">
                <a:solidFill>
                  <a:schemeClr val="tx1"/>
                </a:solidFill>
              </a:rPr>
              <a:t>Allocebus</a:t>
            </a:r>
            <a:r>
              <a:rPr lang="fr-FR" sz="2000" b="1" i="1" dirty="0">
                <a:solidFill>
                  <a:schemeClr val="tx1"/>
                </a:solidFill>
              </a:rPr>
              <a:t> </a:t>
            </a:r>
            <a:r>
              <a:rPr lang="fr-FR" sz="2000" b="1" i="1" dirty="0" err="1">
                <a:solidFill>
                  <a:schemeClr val="tx1"/>
                </a:solidFill>
              </a:rPr>
              <a:t>trichotis</a:t>
            </a:r>
            <a:r>
              <a:rPr lang="fr-FR" sz="2000" b="1" i="1" dirty="0">
                <a:solidFill>
                  <a:schemeClr val="tx1"/>
                </a:solidFill>
              </a:rPr>
              <a:t> </a:t>
            </a:r>
            <a:r>
              <a:rPr lang="fr-FR" sz="2000" b="1" dirty="0">
                <a:solidFill>
                  <a:schemeClr val="tx1"/>
                </a:solidFill>
              </a:rPr>
              <a:t>in </a:t>
            </a:r>
            <a:r>
              <a:rPr lang="fr-FR" sz="2000" b="1" dirty="0" err="1">
                <a:solidFill>
                  <a:schemeClr val="tx1"/>
                </a:solidFill>
              </a:rPr>
              <a:t>Analamazaotra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err="1">
                <a:solidFill>
                  <a:schemeClr val="tx1"/>
                </a:solidFill>
              </a:rPr>
              <a:t>Special</a:t>
            </a:r>
            <a:r>
              <a:rPr lang="fr-FR" sz="2000" b="1" dirty="0">
                <a:solidFill>
                  <a:schemeClr val="tx1"/>
                </a:solidFill>
              </a:rPr>
              <a:t> Reserve </a:t>
            </a: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 err="1">
                <a:solidFill>
                  <a:schemeClr val="tx1"/>
                </a:solidFill>
              </a:rPr>
              <a:t>Biebouw</a:t>
            </a:r>
            <a:r>
              <a:rPr lang="fr-FR" sz="1600" dirty="0">
                <a:solidFill>
                  <a:schemeClr val="tx1"/>
                </a:solidFill>
              </a:rPr>
              <a:t> 2009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DF8E8D-CA20-87CA-90C6-0EF1C49DE142}"/>
              </a:ext>
            </a:extLst>
          </p:cNvPr>
          <p:cNvSpPr txBox="1">
            <a:spLocks/>
          </p:cNvSpPr>
          <p:nvPr/>
        </p:nvSpPr>
        <p:spPr>
          <a:xfrm>
            <a:off x="8444257" y="8340100"/>
            <a:ext cx="4244665" cy="141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2000" b="1" dirty="0" err="1">
                <a:solidFill>
                  <a:schemeClr val="tx1"/>
                </a:solidFill>
              </a:rPr>
              <a:t>Seasonal</a:t>
            </a:r>
            <a:r>
              <a:rPr lang="fr-FR" sz="2000" b="1" dirty="0">
                <a:solidFill>
                  <a:schemeClr val="tx1"/>
                </a:solidFill>
              </a:rPr>
              <a:t> variation in home range size of </a:t>
            </a:r>
            <a:r>
              <a:rPr lang="fr-FR" sz="2000" b="1" i="1" dirty="0" err="1">
                <a:solidFill>
                  <a:schemeClr val="tx1"/>
                </a:solidFill>
              </a:rPr>
              <a:t>Allocebus</a:t>
            </a:r>
            <a:r>
              <a:rPr lang="fr-FR" sz="2000" b="1" i="1" dirty="0">
                <a:solidFill>
                  <a:schemeClr val="tx1"/>
                </a:solidFill>
              </a:rPr>
              <a:t> </a:t>
            </a:r>
            <a:r>
              <a:rPr lang="fr-FR" sz="2000" b="1" i="1" dirty="0" err="1">
                <a:solidFill>
                  <a:schemeClr val="tx1"/>
                </a:solidFill>
              </a:rPr>
              <a:t>trichotis</a:t>
            </a:r>
            <a:endParaRPr lang="fr-FR" sz="2000" b="1" dirty="0">
              <a:solidFill>
                <a:schemeClr val="tx1"/>
              </a:solidFill>
            </a:endParaRPr>
          </a:p>
          <a:p>
            <a:pPr marL="0" indent="0" algn="ctr" hangingPunct="1">
              <a:spcBef>
                <a:spcPts val="0"/>
              </a:spcBef>
              <a:buFontTx/>
              <a:buNone/>
            </a:pPr>
            <a:r>
              <a:rPr lang="fr-FR" sz="1600" dirty="0" err="1">
                <a:solidFill>
                  <a:schemeClr val="tx1"/>
                </a:solidFill>
              </a:rPr>
              <a:t>Biebouw</a:t>
            </a:r>
            <a:r>
              <a:rPr lang="fr-FR" sz="1600" dirty="0">
                <a:solidFill>
                  <a:schemeClr val="tx1"/>
                </a:solidFill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64002147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12741</TotalTime>
  <Words>2105</Words>
  <Application>Microsoft Office PowerPoint</Application>
  <PresentationFormat>Custom</PresentationFormat>
  <Paragraphs>443</Paragraphs>
  <Slides>38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Helvetica Light</vt:lpstr>
      <vt:lpstr>Helvetica Neue</vt:lpstr>
      <vt:lpstr>White</vt:lpstr>
      <vt:lpstr>Introduction to spatial analysis and visualization</vt:lpstr>
      <vt:lpstr>Goals for this lecture</vt:lpstr>
      <vt:lpstr>Goals for this lecture</vt:lpstr>
      <vt:lpstr>Why do spatial analysis? Pourquoi faire une analyse spatiale?</vt:lpstr>
      <vt:lpstr>Why do spatial analysis? Pourquoi faire une analyse spatiale?</vt:lpstr>
      <vt:lpstr>PowerPoint Presentation</vt:lpstr>
      <vt:lpstr>PowerPoint Presentation</vt:lpstr>
      <vt:lpstr>PowerPoint Presentation</vt:lpstr>
      <vt:lpstr>PowerPoint Presentation</vt:lpstr>
      <vt:lpstr>Goals for this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 for this lecture</vt:lpstr>
      <vt:lpstr>Vectors Forms of spatial data Formes de données spatiales</vt:lpstr>
      <vt:lpstr>Rasters Forms of spatial data Formes de données spatiales</vt:lpstr>
      <vt:lpstr>Vectors Forms of spatial data Formes de données spatiales</vt:lpstr>
      <vt:lpstr>Vectors Forms of spatial data Formes de données spatiales</vt:lpstr>
      <vt:lpstr>Vectors Forms of spatial data Formes de données spatiales</vt:lpstr>
      <vt:lpstr>Rasters Forms of spatial data Formes de données spatiales</vt:lpstr>
      <vt:lpstr>Rasters Forms of spatial data Formes de données spatiales</vt:lpstr>
      <vt:lpstr>Rasters Forms of spatial data Formes de données spatiales</vt:lpstr>
      <vt:lpstr>Rasters Forms of spatial data Formes de données spatiales</vt:lpstr>
      <vt:lpstr>Rasters Forms of spatial data Formes de données spatiales</vt:lpstr>
      <vt:lpstr>Rasters Forms of spatial data Formes de données spatiales</vt:lpstr>
      <vt:lpstr>Rasters Forms of spatial data Formes de données spatiales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spatial data analysis</dc:title>
  <dc:creator>sophi</dc:creator>
  <cp:lastModifiedBy>Sophie Lockwood</cp:lastModifiedBy>
  <cp:revision>26</cp:revision>
  <dcterms:modified xsi:type="dcterms:W3CDTF">2025-05-21T18:08:49Z</dcterms:modified>
</cp:coreProperties>
</file>